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4.xml" ContentType="application/vnd.openxmlformats-officedocument.presentationml.notesSlid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5.xml" ContentType="application/vnd.openxmlformats-officedocument.presentationml.notesSlide+xml"/>
  <Override PartName="/ppt/charts/chart22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6.xml" ContentType="application/vnd.openxmlformats-officedocument.presentationml.notesSlide+xml"/>
  <Override PartName="/ppt/charts/chart23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7.xml" ContentType="application/vnd.openxmlformats-officedocument.presentationml.notesSlide+xml"/>
  <Override PartName="/ppt/charts/chart24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8.xml" ContentType="application/vnd.openxmlformats-officedocument.presentationml.notesSlide+xml"/>
  <Override PartName="/ppt/charts/chart25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6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7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8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9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9.xml" ContentType="application/vnd.openxmlformats-officedocument.presentationml.notesSlide+xml"/>
  <Override PartName="/ppt/charts/chart30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1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2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3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4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2"/>
  </p:notesMasterIdLst>
  <p:sldIdLst>
    <p:sldId id="256" r:id="rId2"/>
    <p:sldId id="440" r:id="rId3"/>
    <p:sldId id="333" r:id="rId4"/>
    <p:sldId id="411" r:id="rId5"/>
    <p:sldId id="434" r:id="rId6"/>
    <p:sldId id="391" r:id="rId7"/>
    <p:sldId id="435" r:id="rId8"/>
    <p:sldId id="432" r:id="rId9"/>
    <p:sldId id="413" r:id="rId10"/>
    <p:sldId id="436" r:id="rId11"/>
    <p:sldId id="334" r:id="rId12"/>
    <p:sldId id="392" r:id="rId13"/>
    <p:sldId id="394" r:id="rId14"/>
    <p:sldId id="441" r:id="rId15"/>
    <p:sldId id="444" r:id="rId16"/>
    <p:sldId id="442" r:id="rId17"/>
    <p:sldId id="397" r:id="rId18"/>
    <p:sldId id="398" r:id="rId19"/>
    <p:sldId id="443" r:id="rId20"/>
    <p:sldId id="416" r:id="rId21"/>
    <p:sldId id="431" r:id="rId22"/>
    <p:sldId id="424" r:id="rId23"/>
    <p:sldId id="425" r:id="rId24"/>
    <p:sldId id="400" r:id="rId25"/>
    <p:sldId id="401" r:id="rId26"/>
    <p:sldId id="402" r:id="rId27"/>
    <p:sldId id="404" r:id="rId28"/>
    <p:sldId id="408" r:id="rId29"/>
    <p:sldId id="405" r:id="rId30"/>
    <p:sldId id="406" r:id="rId31"/>
    <p:sldId id="407" r:id="rId32"/>
    <p:sldId id="393" r:id="rId33"/>
    <p:sldId id="409" r:id="rId34"/>
    <p:sldId id="410" r:id="rId35"/>
    <p:sldId id="422" r:id="rId36"/>
    <p:sldId id="423" r:id="rId37"/>
    <p:sldId id="427" r:id="rId38"/>
    <p:sldId id="428" r:id="rId39"/>
    <p:sldId id="430" r:id="rId40"/>
    <p:sldId id="438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7" autoAdjust="0"/>
    <p:restoredTop sz="94660"/>
  </p:normalViewPr>
  <p:slideViewPr>
    <p:cSldViewPr snapToGrid="0">
      <p:cViewPr varScale="1">
        <p:scale>
          <a:sx n="51" d="100"/>
          <a:sy n="51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Nu răspund</c:v>
                </c:pt>
                <c:pt idx="1">
                  <c:v>Nu știu</c:v>
                </c:pt>
                <c:pt idx="2">
                  <c:v>Direcția este greșită</c:v>
                </c:pt>
                <c:pt idx="3">
                  <c:v>Direcția este corectă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2.2000000000000002E-2</c:v>
                </c:pt>
                <c:pt idx="1">
                  <c:v>0.11900000000000001</c:v>
                </c:pt>
                <c:pt idx="2">
                  <c:v>0.46700000000000003</c:v>
                </c:pt>
                <c:pt idx="3">
                  <c:v>0.39200000000000002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16-4CCC-8570-170E31039A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0944591"/>
        <c:axId val="690943631"/>
      </c:barChart>
      <c:catAx>
        <c:axId val="690944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943631"/>
        <c:crosses val="autoZero"/>
        <c:auto val="1"/>
        <c:lblAlgn val="ctr"/>
        <c:lblOffset val="100"/>
        <c:noMultiLvlLbl val="0"/>
      </c:catAx>
      <c:valAx>
        <c:axId val="6909436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944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Renato Usatîi</c:v>
                </c:pt>
                <c:pt idx="1">
                  <c:v>Vladimir Voronin</c:v>
                </c:pt>
                <c:pt idx="2">
                  <c:v>Ilan Șor</c:v>
                </c:pt>
                <c:pt idx="3">
                  <c:v>Igor Dodon</c:v>
                </c:pt>
                <c:pt idx="4">
                  <c:v>Maia Sandu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0.03</c:v>
                </c:pt>
                <c:pt idx="1">
                  <c:v>0.04</c:v>
                </c:pt>
                <c:pt idx="2">
                  <c:v>0.04</c:v>
                </c:pt>
                <c:pt idx="3">
                  <c:v>0.19</c:v>
                </c:pt>
                <c:pt idx="4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0-41B3-BE66-5FFC65548B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Renato Usatîi</c:v>
                </c:pt>
                <c:pt idx="1">
                  <c:v>Vladimir Voronin</c:v>
                </c:pt>
                <c:pt idx="2">
                  <c:v>Ilan Șor</c:v>
                </c:pt>
                <c:pt idx="3">
                  <c:v>Igor Dodon</c:v>
                </c:pt>
                <c:pt idx="4">
                  <c:v>Maia Sandu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 formatCode="0.00%">
                  <c:v>5.0000000000000001E-3</c:v>
                </c:pt>
                <c:pt idx="1">
                  <c:v>0.02</c:v>
                </c:pt>
                <c:pt idx="2">
                  <c:v>0.06</c:v>
                </c:pt>
                <c:pt idx="3">
                  <c:v>0.09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0-41B3-BE66-5FFC65548B4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Renato Usatîi</c:v>
                </c:pt>
                <c:pt idx="1">
                  <c:v>Vladimir Voronin</c:v>
                </c:pt>
                <c:pt idx="2">
                  <c:v>Ilan Șor</c:v>
                </c:pt>
                <c:pt idx="3">
                  <c:v>Igor Dodon</c:v>
                </c:pt>
                <c:pt idx="4">
                  <c:v>Maia Sandu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0.01</c:v>
                </c:pt>
                <c:pt idx="1">
                  <c:v>0.02</c:v>
                </c:pt>
                <c:pt idx="2">
                  <c:v>0.04</c:v>
                </c:pt>
                <c:pt idx="3">
                  <c:v>7.0000000000000007E-2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60-41B3-BE66-5FFC65548B4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Renato Usatîi</c:v>
                </c:pt>
                <c:pt idx="1">
                  <c:v>Vladimir Voronin</c:v>
                </c:pt>
                <c:pt idx="2">
                  <c:v>Ilan Șor</c:v>
                </c:pt>
                <c:pt idx="3">
                  <c:v>Igor Dodon</c:v>
                </c:pt>
                <c:pt idx="4">
                  <c:v>Maia Sandu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0.09</c:v>
                </c:pt>
                <c:pt idx="1">
                  <c:v>0.01</c:v>
                </c:pt>
                <c:pt idx="2">
                  <c:v>0.1</c:v>
                </c:pt>
                <c:pt idx="3">
                  <c:v>0.05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0-41B3-BE66-5FFC65548B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8342080"/>
        <c:axId val="1218337280"/>
      </c:barChart>
      <c:catAx>
        <c:axId val="121834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8337280"/>
        <c:crosses val="autoZero"/>
        <c:auto val="1"/>
        <c:lblAlgn val="ctr"/>
        <c:lblOffset val="100"/>
        <c:noMultiLvlLbl val="0"/>
      </c:catAx>
      <c:valAx>
        <c:axId val="121833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834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65358134581004"/>
          <c:y val="2.4215496773896075E-2"/>
          <c:w val="0.78633801209631404"/>
          <c:h val="0.9218009326693051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Tudor ULIANOVSCHI</c:v>
                </c:pt>
                <c:pt idx="1">
                  <c:v>Octavian ȚÎCU</c:v>
                </c:pt>
                <c:pt idx="2">
                  <c:v>Igor GROSU</c:v>
                </c:pt>
                <c:pt idx="3">
                  <c:v>Dorin RECEAN</c:v>
                </c:pt>
                <c:pt idx="4">
                  <c:v>Ion CHICU</c:v>
                </c:pt>
                <c:pt idx="5">
                  <c:v>Irina VLAH</c:v>
                </c:pt>
                <c:pt idx="6">
                  <c:v>Ion CEBAN</c:v>
                </c:pt>
                <c:pt idx="7">
                  <c:v>Renato USATÎI</c:v>
                </c:pt>
                <c:pt idx="8">
                  <c:v>Igor DODON</c:v>
                </c:pt>
                <c:pt idx="9">
                  <c:v>Alexandr STOIANOGLO</c:v>
                </c:pt>
                <c:pt idx="10">
                  <c:v>Maia SANDU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-31</c:v>
                </c:pt>
                <c:pt idx="1">
                  <c:v>-38.200000000000003</c:v>
                </c:pt>
                <c:pt idx="2">
                  <c:v>-44.3</c:v>
                </c:pt>
                <c:pt idx="3">
                  <c:v>-43.6</c:v>
                </c:pt>
                <c:pt idx="4">
                  <c:v>-42</c:v>
                </c:pt>
                <c:pt idx="5">
                  <c:v>-41.5</c:v>
                </c:pt>
                <c:pt idx="6">
                  <c:v>-40.6</c:v>
                </c:pt>
                <c:pt idx="7">
                  <c:v>-51.2</c:v>
                </c:pt>
                <c:pt idx="8">
                  <c:v>-49.8</c:v>
                </c:pt>
                <c:pt idx="9">
                  <c:v>-37.200000000000003</c:v>
                </c:pt>
                <c:pt idx="10">
                  <c:v>-43.8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C-4B1F-8AB8-BE162BDF10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Mică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Lbls>
            <c:spPr>
              <a:pattFill prst="pct5">
                <a:fgClr>
                  <a:srgbClr val="FFFFFF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Tudor ULIANOVSCHI</c:v>
                </c:pt>
                <c:pt idx="1">
                  <c:v>Octavian ȚÎCU</c:v>
                </c:pt>
                <c:pt idx="2">
                  <c:v>Igor GROSU</c:v>
                </c:pt>
                <c:pt idx="3">
                  <c:v>Dorin RECEAN</c:v>
                </c:pt>
                <c:pt idx="4">
                  <c:v>Ion CHICU</c:v>
                </c:pt>
                <c:pt idx="5">
                  <c:v>Irina VLAH</c:v>
                </c:pt>
                <c:pt idx="6">
                  <c:v>Ion CEBAN</c:v>
                </c:pt>
                <c:pt idx="7">
                  <c:v>Renato USATÎI</c:v>
                </c:pt>
                <c:pt idx="8">
                  <c:v>Igor DODON</c:v>
                </c:pt>
                <c:pt idx="9">
                  <c:v>Alexandr STOIANOGLO</c:v>
                </c:pt>
                <c:pt idx="10">
                  <c:v>Maia SANDU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-11.5</c:v>
                </c:pt>
                <c:pt idx="1">
                  <c:v>-20.2</c:v>
                </c:pt>
                <c:pt idx="2">
                  <c:v>-20.7</c:v>
                </c:pt>
                <c:pt idx="3">
                  <c:v>-20.9</c:v>
                </c:pt>
                <c:pt idx="4">
                  <c:v>-24.1</c:v>
                </c:pt>
                <c:pt idx="5">
                  <c:v>-19.5</c:v>
                </c:pt>
                <c:pt idx="6">
                  <c:v>-27.8</c:v>
                </c:pt>
                <c:pt idx="7">
                  <c:v>-24.2</c:v>
                </c:pt>
                <c:pt idx="8">
                  <c:v>-26.7</c:v>
                </c:pt>
                <c:pt idx="9">
                  <c:v>-18.899999999999999</c:v>
                </c:pt>
                <c:pt idx="10">
                  <c:v>-18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C-4B1F-8AB8-BE162BDF10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Tudor ULIANOVSCHI</c:v>
                </c:pt>
                <c:pt idx="1">
                  <c:v>Octavian ȚÎCU</c:v>
                </c:pt>
                <c:pt idx="2">
                  <c:v>Igor GROSU</c:v>
                </c:pt>
                <c:pt idx="3">
                  <c:v>Dorin RECEAN</c:v>
                </c:pt>
                <c:pt idx="4">
                  <c:v>Ion CHICU</c:v>
                </c:pt>
                <c:pt idx="5">
                  <c:v>Irina VLAH</c:v>
                </c:pt>
                <c:pt idx="6">
                  <c:v>Ion CEBAN</c:v>
                </c:pt>
                <c:pt idx="7">
                  <c:v>Renato USATÎI</c:v>
                </c:pt>
                <c:pt idx="8">
                  <c:v>Igor DODON</c:v>
                </c:pt>
                <c:pt idx="9">
                  <c:v>Alexandr STOIANOGLO</c:v>
                </c:pt>
                <c:pt idx="10">
                  <c:v>Maia SANDU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4.3</c:v>
                </c:pt>
                <c:pt idx="1">
                  <c:v>7.5</c:v>
                </c:pt>
                <c:pt idx="2">
                  <c:v>8.3000000000000007</c:v>
                </c:pt>
                <c:pt idx="3">
                  <c:v>9.9</c:v>
                </c:pt>
                <c:pt idx="4">
                  <c:v>9.6999999999999993</c:v>
                </c:pt>
                <c:pt idx="5">
                  <c:v>12.6</c:v>
                </c:pt>
                <c:pt idx="6">
                  <c:v>12.5</c:v>
                </c:pt>
                <c:pt idx="7">
                  <c:v>8.1999999999999993</c:v>
                </c:pt>
                <c:pt idx="8">
                  <c:v>12.7</c:v>
                </c:pt>
                <c:pt idx="9">
                  <c:v>14.3</c:v>
                </c:pt>
                <c:pt idx="10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0C-4B1F-8AB8-BE162BDF100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mare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Tudor ULIANOVSCHI</c:v>
                </c:pt>
                <c:pt idx="1">
                  <c:v>Octavian ȚÎCU</c:v>
                </c:pt>
                <c:pt idx="2">
                  <c:v>Igor GROSU</c:v>
                </c:pt>
                <c:pt idx="3">
                  <c:v>Dorin RECEAN</c:v>
                </c:pt>
                <c:pt idx="4">
                  <c:v>Ion CHICU</c:v>
                </c:pt>
                <c:pt idx="5">
                  <c:v>Irina VLAH</c:v>
                </c:pt>
                <c:pt idx="6">
                  <c:v>Ion CEBAN</c:v>
                </c:pt>
                <c:pt idx="7">
                  <c:v>Renato USATÎI</c:v>
                </c:pt>
                <c:pt idx="8">
                  <c:v>Igor DODON</c:v>
                </c:pt>
                <c:pt idx="9">
                  <c:v>Alexandr STOIANOGLO</c:v>
                </c:pt>
                <c:pt idx="10">
                  <c:v>Maia SANDU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1.3</c:v>
                </c:pt>
                <c:pt idx="1">
                  <c:v>1.6</c:v>
                </c:pt>
                <c:pt idx="2">
                  <c:v>2.5</c:v>
                </c:pt>
                <c:pt idx="3">
                  <c:v>2.2000000000000002</c:v>
                </c:pt>
                <c:pt idx="4">
                  <c:v>3</c:v>
                </c:pt>
                <c:pt idx="5">
                  <c:v>3.2</c:v>
                </c:pt>
                <c:pt idx="6">
                  <c:v>3.6</c:v>
                </c:pt>
                <c:pt idx="7">
                  <c:v>8.1999999999999993</c:v>
                </c:pt>
                <c:pt idx="8">
                  <c:v>4.3</c:v>
                </c:pt>
                <c:pt idx="9">
                  <c:v>7.7</c:v>
                </c:pt>
                <c:pt idx="10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5C-4ED0-8CFE-64E7662D16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5009439"/>
        <c:axId val="1145024799"/>
      </c:barChart>
      <c:catAx>
        <c:axId val="1145009439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24799"/>
        <c:crosses val="autoZero"/>
        <c:auto val="1"/>
        <c:lblAlgn val="ctr"/>
        <c:lblOffset val="100"/>
        <c:noMultiLvlLbl val="0"/>
      </c:catAx>
      <c:valAx>
        <c:axId val="1145024799"/>
        <c:scaling>
          <c:orientation val="minMax"/>
          <c:min val="-8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09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50857773213132"/>
          <c:y val="3.7111938863935496E-4"/>
          <c:w val="0.70099699494084966"/>
          <c:h val="5.0454209570304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47053900871087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7FD-4068-9172-F5B08FC5FEC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4969854311689301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7FD-4068-9172-F5B08FC5FEC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47053900871087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7FD-4068-9172-F5B08FC5FEC8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47053900871087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7FD-4068-9172-F5B08FC5FEC8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47053900871087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87FD-4068-9172-F5B08FC5FEC8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4969854311689301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7FD-4068-9172-F5B08FC5FEC8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47053900871087E-2"/>
                      <c:h val="4.287282654474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7FD-4068-9172-F5B08FC5FEC8}"/>
                </c:ext>
              </c:extLst>
            </c:dLbl>
            <c:numFmt formatCode="0%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normAutofit/>
              </a:bodyPr>
              <a:lstStyle/>
              <a:p>
                <a:pPr>
                  <a:defRPr sz="1197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Ion CHICU</c:v>
                </c:pt>
                <c:pt idx="1">
                  <c:v>Irina VLAH</c:v>
                </c:pt>
                <c:pt idx="2">
                  <c:v>Ion CEBAN</c:v>
                </c:pt>
                <c:pt idx="3">
                  <c:v>Renato USATÎI</c:v>
                </c:pt>
                <c:pt idx="4">
                  <c:v>Igor DODON</c:v>
                </c:pt>
                <c:pt idx="5">
                  <c:v>Alexandr STOIANOGLO</c:v>
                </c:pt>
                <c:pt idx="6">
                  <c:v>Maia SANDU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0.16</c:v>
                </c:pt>
                <c:pt idx="1">
                  <c:v>0</c:v>
                </c:pt>
                <c:pt idx="2">
                  <c:v>0.23</c:v>
                </c:pt>
                <c:pt idx="3">
                  <c:v>0.28999999999999998</c:v>
                </c:pt>
                <c:pt idx="4">
                  <c:v>0.33</c:v>
                </c:pt>
                <c:pt idx="5">
                  <c:v>0</c:v>
                </c:pt>
                <c:pt idx="6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D-4068-9172-F5B08FC5FE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Ion CHICU</c:v>
                </c:pt>
                <c:pt idx="1">
                  <c:v>Irina VLAH</c:v>
                </c:pt>
                <c:pt idx="2">
                  <c:v>Ion CEBAN</c:v>
                </c:pt>
                <c:pt idx="3">
                  <c:v>Renato USATÎI</c:v>
                </c:pt>
                <c:pt idx="4">
                  <c:v>Igor DODON</c:v>
                </c:pt>
                <c:pt idx="5">
                  <c:v>Alexandr STOIANOGLO</c:v>
                </c:pt>
                <c:pt idx="6">
                  <c:v>Maia SANDU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0.33</c:v>
                </c:pt>
                <c:pt idx="3">
                  <c:v>0.12</c:v>
                </c:pt>
                <c:pt idx="4">
                  <c:v>0.33</c:v>
                </c:pt>
                <c:pt idx="5">
                  <c:v>0</c:v>
                </c:pt>
                <c:pt idx="6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D-4068-9172-F5B08FC5FE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Ion CHICU</c:v>
                </c:pt>
                <c:pt idx="1">
                  <c:v>Irina VLAH</c:v>
                </c:pt>
                <c:pt idx="2">
                  <c:v>Ion CEBAN</c:v>
                </c:pt>
                <c:pt idx="3">
                  <c:v>Renato USATÎI</c:v>
                </c:pt>
                <c:pt idx="4">
                  <c:v>Igor DODON</c:v>
                </c:pt>
                <c:pt idx="5">
                  <c:v>Alexandr STOIANOGLO</c:v>
                </c:pt>
                <c:pt idx="6">
                  <c:v>Maia SANDU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0.15</c:v>
                </c:pt>
                <c:pt idx="1">
                  <c:v>0</c:v>
                </c:pt>
                <c:pt idx="2">
                  <c:v>0.26</c:v>
                </c:pt>
                <c:pt idx="3">
                  <c:v>0.17</c:v>
                </c:pt>
                <c:pt idx="4">
                  <c:v>0.3</c:v>
                </c:pt>
                <c:pt idx="5">
                  <c:v>0</c:v>
                </c:pt>
                <c:pt idx="6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D-4068-9172-F5B08FC5FEC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Ion CHICU</c:v>
                </c:pt>
                <c:pt idx="1">
                  <c:v>Irina VLAH</c:v>
                </c:pt>
                <c:pt idx="2">
                  <c:v>Ion CEBAN</c:v>
                </c:pt>
                <c:pt idx="3">
                  <c:v>Renato USATÎI</c:v>
                </c:pt>
                <c:pt idx="4">
                  <c:v>Igor DODON</c:v>
                </c:pt>
                <c:pt idx="5">
                  <c:v>Alexandr STOIANOGLO</c:v>
                </c:pt>
                <c:pt idx="6">
                  <c:v>Maia SANDU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0.16</c:v>
                </c:pt>
                <c:pt idx="1">
                  <c:v>0.13</c:v>
                </c:pt>
                <c:pt idx="2">
                  <c:v>0.16</c:v>
                </c:pt>
                <c:pt idx="3">
                  <c:v>0.16</c:v>
                </c:pt>
                <c:pt idx="4">
                  <c:v>0.17</c:v>
                </c:pt>
                <c:pt idx="5">
                  <c:v>0.22</c:v>
                </c:pt>
                <c:pt idx="6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FD-4068-9172-F5B08FC5F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6365343"/>
        <c:axId val="1366350943"/>
      </c:barChart>
      <c:catAx>
        <c:axId val="13663653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6350943"/>
        <c:crosses val="autoZero"/>
        <c:auto val="1"/>
        <c:lblAlgn val="ctr"/>
        <c:lblOffset val="100"/>
        <c:noMultiLvlLbl val="0"/>
      </c:catAx>
      <c:valAx>
        <c:axId val="1366350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636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56-47B8-9F33-620D602CE8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56-47B8-9F33-620D602CE8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56-47B8-9F33-620D602CE8FD}"/>
              </c:ext>
            </c:extLst>
          </c:dPt>
          <c:dLbls>
            <c:dLbl>
              <c:idx val="0"/>
              <c:layout>
                <c:manualLayout>
                  <c:x val="5.5402782532618204E-2"/>
                  <c:y val="-0.11969100079102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56-47B8-9F33-620D602CE8FD}"/>
                </c:ext>
              </c:extLst>
            </c:dLbl>
            <c:dLbl>
              <c:idx val="1"/>
              <c:layout>
                <c:manualLayout>
                  <c:x val="-4.684473544067861E-2"/>
                  <c:y val="6.4443396490918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56-47B8-9F33-620D602CE8FD}"/>
                </c:ext>
              </c:extLst>
            </c:dLbl>
            <c:dLbl>
              <c:idx val="2"/>
              <c:layout>
                <c:manualLayout>
                  <c:x val="1.7505658260108792E-2"/>
                  <c:y val="1.2707355760458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56-47B8-9F33-620D602CE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Da</c:v>
                </c:pt>
                <c:pt idx="1">
                  <c:v>Nu</c:v>
                </c:pt>
                <c:pt idx="2">
                  <c:v>Nu știu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81.3</c:v>
                </c:pt>
                <c:pt idx="1">
                  <c:v>13.5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86-4D41-9D44-B1AB16593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42322682490775609"/>
          <c:y val="0.92276145865938242"/>
          <c:w val="0.34074441781733805"/>
          <c:h val="5.97266863663544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Lipsă răspuns</c:v>
                </c:pt>
                <c:pt idx="4">
                  <c:v>Nu, contra includerii în Constituție a prevederilor privind integrarea RM în UE</c:v>
                </c:pt>
                <c:pt idx="5">
                  <c:v>Da, pentru includerea în Constituție a prevederilor privind integrarea RM în UE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2.5</c:v>
                </c:pt>
                <c:pt idx="1">
                  <c:v>12</c:v>
                </c:pt>
                <c:pt idx="2">
                  <c:v>1.1000000000000001</c:v>
                </c:pt>
                <c:pt idx="3">
                  <c:v>13.5</c:v>
                </c:pt>
                <c:pt idx="4">
                  <c:v>23</c:v>
                </c:pt>
                <c:pt idx="5">
                  <c:v>47.899999999999991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B-4B31-90C9-22B146D2D3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5044959"/>
        <c:axId val="1145042079"/>
      </c:barChart>
      <c:catAx>
        <c:axId val="11450449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42079"/>
        <c:crosses val="autoZero"/>
        <c:auto val="1"/>
        <c:lblAlgn val="ctr"/>
        <c:lblOffset val="100"/>
        <c:noMultiLvlLbl val="0"/>
      </c:catAx>
      <c:valAx>
        <c:axId val="11450420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4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Contra</c:v>
                </c:pt>
                <c:pt idx="4">
                  <c:v>Pentru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1.8</c:v>
                </c:pt>
                <c:pt idx="1">
                  <c:v>8.1</c:v>
                </c:pt>
                <c:pt idx="2">
                  <c:v>3.2</c:v>
                </c:pt>
                <c:pt idx="3">
                  <c:v>32.4</c:v>
                </c:pt>
                <c:pt idx="4">
                  <c:v>54.5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8-4230-AD31-0C2BC2BA49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5937872"/>
        <c:axId val="1245912432"/>
      </c:barChart>
      <c:catAx>
        <c:axId val="1245937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12432"/>
        <c:crosses val="autoZero"/>
        <c:auto val="1"/>
        <c:lblAlgn val="ctr"/>
        <c:lblOffset val="100"/>
        <c:noMultiLvlLbl val="0"/>
      </c:catAx>
      <c:valAx>
        <c:axId val="1245912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3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Lipsă răspuns</c:v>
                </c:pt>
                <c:pt idx="4">
                  <c:v>Nu, contra includerii în Constituție a prevederilor privind integrarea RM în UE</c:v>
                </c:pt>
                <c:pt idx="5">
                  <c:v>Da, pentru includerea în Constituție a prevederilor privind integrarea RM în UE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6.7500000000000004E-2</c:v>
                </c:pt>
                <c:pt idx="1">
                  <c:v>0.32400000000000001</c:v>
                </c:pt>
                <c:pt idx="2">
                  <c:v>2.9700000000000004E-2</c:v>
                </c:pt>
                <c:pt idx="3">
                  <c:v>0.36450000000000005</c:v>
                </c:pt>
                <c:pt idx="4">
                  <c:v>0.62100000000000011</c:v>
                </c:pt>
                <c:pt idx="5">
                  <c:v>1.2933000000000001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9-43F0-B5FA-344BAADCB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3540895"/>
        <c:axId val="693542335"/>
      </c:barChart>
      <c:catAx>
        <c:axId val="693540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542335"/>
        <c:crosses val="autoZero"/>
        <c:auto val="1"/>
        <c:lblAlgn val="ctr"/>
        <c:lblOffset val="100"/>
        <c:noMultiLvlLbl val="0"/>
      </c:catAx>
      <c:valAx>
        <c:axId val="693542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540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Președintele Republicii Moldova</c:v>
                </c:pt>
                <c:pt idx="1">
                  <c:v>Parlamentul Republicii Moldova</c:v>
                </c:pt>
                <c:pt idx="2">
                  <c:v>Guvernul Republicii Moldova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-32.6</c:v>
                </c:pt>
                <c:pt idx="1">
                  <c:v>-34.700000000000003</c:v>
                </c:pt>
                <c:pt idx="2">
                  <c:v>-34.700000000000003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21-4828-A518-5D14E157BA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Mică măsură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Președintele Republicii Moldova</c:v>
                </c:pt>
                <c:pt idx="1">
                  <c:v>Parlamentul Republicii Moldova</c:v>
                </c:pt>
                <c:pt idx="2">
                  <c:v>Guvernul Republicii Moldova</c:v>
                </c:pt>
              </c:strCache>
            </c:strRef>
          </c:cat>
          <c:val>
            <c:numRef>
              <c:f>Sheet1!$C$2:$C$4</c:f>
              <c:numCache>
                <c:formatCode>0.0</c:formatCode>
                <c:ptCount val="3"/>
                <c:pt idx="0">
                  <c:v>-29.5</c:v>
                </c:pt>
                <c:pt idx="1">
                  <c:v>-34.299999999999997</c:v>
                </c:pt>
                <c:pt idx="2">
                  <c:v>-34.1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21-4828-A518-5D14E157BA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Mare măsură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gradFill>
                      <a:gsLst>
                        <a:gs pos="1000">
                          <a:schemeClr val="accent1">
                            <a:lumMod val="5000"/>
                            <a:lumOff val="95000"/>
                          </a:schemeClr>
                        </a:gs>
                        <a:gs pos="5000">
                          <a:schemeClr val="accent1">
                            <a:lumMod val="45000"/>
                            <a:lumOff val="55000"/>
                          </a:schemeClr>
                        </a:gs>
                        <a:gs pos="5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Președintele Republicii Moldova</c:v>
                </c:pt>
                <c:pt idx="1">
                  <c:v>Parlamentul Republicii Moldova</c:v>
                </c:pt>
                <c:pt idx="2">
                  <c:v>Guvernul Republicii Moldova</c:v>
                </c:pt>
              </c:strCache>
            </c:strRef>
          </c:cat>
          <c:val>
            <c:numRef>
              <c:f>Sheet1!$D$2:$D$4</c:f>
              <c:numCache>
                <c:formatCode>0.0</c:formatCode>
                <c:ptCount val="3"/>
                <c:pt idx="0">
                  <c:v>21.1</c:v>
                </c:pt>
                <c:pt idx="1">
                  <c:v>18.5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21-4828-A518-5D14E157BA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mare măsură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Președintele Republicii Moldova</c:v>
                </c:pt>
                <c:pt idx="1">
                  <c:v>Parlamentul Republicii Moldova</c:v>
                </c:pt>
                <c:pt idx="2">
                  <c:v>Guvernul Republicii Moldova</c:v>
                </c:pt>
              </c:strCache>
            </c:strRef>
          </c:cat>
          <c:val>
            <c:numRef>
              <c:f>Sheet1!$E$2:$E$4</c:f>
              <c:numCache>
                <c:formatCode>0.0</c:formatCode>
                <c:ptCount val="3"/>
                <c:pt idx="0">
                  <c:v>8.3000000000000007</c:v>
                </c:pt>
                <c:pt idx="1">
                  <c:v>4.7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21-4828-A518-5D14E157B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5629647"/>
        <c:axId val="1165609967"/>
      </c:barChart>
      <c:catAx>
        <c:axId val="11656296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609967"/>
        <c:crosses val="autoZero"/>
        <c:auto val="1"/>
        <c:lblAlgn val="ctr"/>
        <c:lblOffset val="100"/>
        <c:noMultiLvlLbl val="0"/>
      </c:catAx>
      <c:valAx>
        <c:axId val="1165609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629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510783978089695"/>
          <c:y val="0.9153971490957028"/>
          <c:w val="0.62485678420632207"/>
          <c:h val="6.6290322580645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Cu siguranță nu</c:v>
                </c:pt>
                <c:pt idx="3">
                  <c:v>Mai degrabă nu</c:v>
                </c:pt>
                <c:pt idx="4">
                  <c:v>Mai degrabă da</c:v>
                </c:pt>
                <c:pt idx="5">
                  <c:v>Cu siguranță da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</c:v>
                </c:pt>
                <c:pt idx="1">
                  <c:v>5.7</c:v>
                </c:pt>
                <c:pt idx="2">
                  <c:v>6.5</c:v>
                </c:pt>
                <c:pt idx="3">
                  <c:v>11.1</c:v>
                </c:pt>
                <c:pt idx="4">
                  <c:v>16.8</c:v>
                </c:pt>
                <c:pt idx="5">
                  <c:v>59.3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8-49A2-A2A4-2E7327531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78314736"/>
        <c:axId val="1278333456"/>
      </c:barChart>
      <c:catAx>
        <c:axId val="127831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8333456"/>
        <c:crosses val="autoZero"/>
        <c:auto val="1"/>
        <c:lblAlgn val="ctr"/>
        <c:lblOffset val="100"/>
        <c:noMultiLvlLbl val="0"/>
      </c:catAx>
      <c:valAx>
        <c:axId val="1278333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831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Cu siguranță nu</c:v>
                </c:pt>
                <c:pt idx="3">
                  <c:v>Mai degrabă nu</c:v>
                </c:pt>
                <c:pt idx="4">
                  <c:v>Mai degrabă da</c:v>
                </c:pt>
                <c:pt idx="5">
                  <c:v>Cu siguranță da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0.3</c:v>
                </c:pt>
                <c:pt idx="1">
                  <c:v>7</c:v>
                </c:pt>
                <c:pt idx="2">
                  <c:v>5.0999999999999996</c:v>
                </c:pt>
                <c:pt idx="3">
                  <c:v>7.7</c:v>
                </c:pt>
                <c:pt idx="4">
                  <c:v>19.399999999999999</c:v>
                </c:pt>
                <c:pt idx="5">
                  <c:v>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1-4D48-8B2B-938CD276D0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4583056"/>
        <c:axId val="1244584976"/>
      </c:barChart>
      <c:catAx>
        <c:axId val="1244583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84976"/>
        <c:crosses val="autoZero"/>
        <c:auto val="1"/>
        <c:lblAlgn val="ctr"/>
        <c:lblOffset val="100"/>
        <c:noMultiLvlLbl val="0"/>
      </c:catAx>
      <c:valAx>
        <c:axId val="1244584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8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914387199506766E-2"/>
          <c:y val="4.2875985530058509E-2"/>
          <c:w val="0.89765958366426413"/>
          <c:h val="0.7632159803455821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Directia este buna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Sheet1!$B$1:$AX$1</c:f>
              <c:strCache>
                <c:ptCount val="49"/>
                <c:pt idx="0">
                  <c:v>Feb.98</c:v>
                </c:pt>
                <c:pt idx="1">
                  <c:v>Mar-98</c:v>
                </c:pt>
                <c:pt idx="2">
                  <c:v>Aug'00</c:v>
                </c:pt>
                <c:pt idx="3">
                  <c:v>Ian'01</c:v>
                </c:pt>
                <c:pt idx="4">
                  <c:v>Noi'01</c:v>
                </c:pt>
                <c:pt idx="5">
                  <c:v>Apr'02</c:v>
                </c:pt>
                <c:pt idx="6">
                  <c:v>Noi'02</c:v>
                </c:pt>
                <c:pt idx="7">
                  <c:v>Mai"03</c:v>
                </c:pt>
                <c:pt idx="8">
                  <c:v>Noi03</c:v>
                </c:pt>
                <c:pt idx="9">
                  <c:v>Mai'04</c:v>
                </c:pt>
                <c:pt idx="10">
                  <c:v>Noi'04</c:v>
                </c:pt>
                <c:pt idx="11">
                  <c:v>Feb-05</c:v>
                </c:pt>
                <c:pt idx="12">
                  <c:v>Dec-05</c:v>
                </c:pt>
                <c:pt idx="13">
                  <c:v> Apr-06</c:v>
                </c:pt>
                <c:pt idx="14">
                  <c:v>Noi-06</c:v>
                </c:pt>
                <c:pt idx="15">
                  <c:v>Mai-07</c:v>
                </c:pt>
                <c:pt idx="16">
                  <c:v>Noi-07</c:v>
                </c:pt>
                <c:pt idx="17">
                  <c:v>Apr-08</c:v>
                </c:pt>
                <c:pt idx="18">
                  <c:v>Oct-08</c:v>
                </c:pt>
                <c:pt idx="19">
                  <c:v>Mar-09</c:v>
                </c:pt>
                <c:pt idx="20">
                  <c:v>Iulie 09</c:v>
                </c:pt>
                <c:pt idx="21">
                  <c:v>Dec-09</c:v>
                </c:pt>
                <c:pt idx="22">
                  <c:v>Mai-10</c:v>
                </c:pt>
                <c:pt idx="23">
                  <c:v>Noi-10</c:v>
                </c:pt>
                <c:pt idx="24">
                  <c:v>Mai-11</c:v>
                </c:pt>
                <c:pt idx="25">
                  <c:v>Noi-11</c:v>
                </c:pt>
                <c:pt idx="26">
                  <c:v>Mai-12</c:v>
                </c:pt>
                <c:pt idx="27">
                  <c:v>Nov-12</c:v>
                </c:pt>
                <c:pt idx="28">
                  <c:v>Apr-13</c:v>
                </c:pt>
                <c:pt idx="29">
                  <c:v>Noi-13</c:v>
                </c:pt>
                <c:pt idx="30">
                  <c:v>Apr-14</c:v>
                </c:pt>
                <c:pt idx="31">
                  <c:v>Noi-14</c:v>
                </c:pt>
                <c:pt idx="32">
                  <c:v>Apr-15</c:v>
                </c:pt>
                <c:pt idx="33">
                  <c:v>Noi-15</c:v>
                </c:pt>
                <c:pt idx="34">
                  <c:v>Apr-16</c:v>
                </c:pt>
                <c:pt idx="35">
                  <c:v>Noi-16</c:v>
                </c:pt>
                <c:pt idx="36">
                  <c:v>Apr-17</c:v>
                </c:pt>
                <c:pt idx="37">
                  <c:v>Noi-17</c:v>
                </c:pt>
                <c:pt idx="38">
                  <c:v>Mai-18</c:v>
                </c:pt>
                <c:pt idx="39">
                  <c:v>Noi-18</c:v>
                </c:pt>
                <c:pt idx="40">
                  <c:v>Jan-19</c:v>
                </c:pt>
                <c:pt idx="41">
                  <c:v>Dec-19</c:v>
                </c:pt>
                <c:pt idx="42">
                  <c:v>Iun-20</c:v>
                </c:pt>
                <c:pt idx="43">
                  <c:v>Oct-20</c:v>
                </c:pt>
                <c:pt idx="44">
                  <c:v>Feb-21</c:v>
                </c:pt>
                <c:pt idx="45">
                  <c:v>Iun-21</c:v>
                </c:pt>
                <c:pt idx="46">
                  <c:v>Noi-22</c:v>
                </c:pt>
                <c:pt idx="47">
                  <c:v>Aug-23</c:v>
                </c:pt>
                <c:pt idx="48">
                  <c:v> Oct-24</c:v>
                </c:pt>
              </c:strCache>
            </c:strRef>
          </c:cat>
          <c:val>
            <c:numRef>
              <c:f>Sheet1!$B$2:$AX$2</c:f>
              <c:numCache>
                <c:formatCode>0%</c:formatCode>
                <c:ptCount val="49"/>
                <c:pt idx="0">
                  <c:v>0.22</c:v>
                </c:pt>
                <c:pt idx="1">
                  <c:v>0.16</c:v>
                </c:pt>
                <c:pt idx="2">
                  <c:v>0.05</c:v>
                </c:pt>
                <c:pt idx="3">
                  <c:v>0.08</c:v>
                </c:pt>
                <c:pt idx="4">
                  <c:v>0.21</c:v>
                </c:pt>
                <c:pt idx="5">
                  <c:v>0.39</c:v>
                </c:pt>
                <c:pt idx="6">
                  <c:v>0.37</c:v>
                </c:pt>
                <c:pt idx="7">
                  <c:v>0.36</c:v>
                </c:pt>
                <c:pt idx="8">
                  <c:v>0.33</c:v>
                </c:pt>
                <c:pt idx="9">
                  <c:v>0.31</c:v>
                </c:pt>
                <c:pt idx="10">
                  <c:v>0.28999999999999998</c:v>
                </c:pt>
                <c:pt idx="11">
                  <c:v>0.44</c:v>
                </c:pt>
                <c:pt idx="12">
                  <c:v>0.28999999999999998</c:v>
                </c:pt>
                <c:pt idx="13">
                  <c:v>0.33</c:v>
                </c:pt>
                <c:pt idx="14">
                  <c:v>0.36</c:v>
                </c:pt>
                <c:pt idx="15">
                  <c:v>0.28000000000000003</c:v>
                </c:pt>
                <c:pt idx="16">
                  <c:v>0.32</c:v>
                </c:pt>
                <c:pt idx="17">
                  <c:v>0.26</c:v>
                </c:pt>
                <c:pt idx="18">
                  <c:v>0.28000000000000003</c:v>
                </c:pt>
                <c:pt idx="19">
                  <c:v>0.28999999999999998</c:v>
                </c:pt>
                <c:pt idx="20">
                  <c:v>0.17</c:v>
                </c:pt>
                <c:pt idx="21">
                  <c:v>0.28999999999999998</c:v>
                </c:pt>
                <c:pt idx="22">
                  <c:v>0.22</c:v>
                </c:pt>
                <c:pt idx="23">
                  <c:v>0.25</c:v>
                </c:pt>
                <c:pt idx="24">
                  <c:v>0.19</c:v>
                </c:pt>
                <c:pt idx="25">
                  <c:v>0.11</c:v>
                </c:pt>
                <c:pt idx="26">
                  <c:v>0.24</c:v>
                </c:pt>
                <c:pt idx="27">
                  <c:v>0.2</c:v>
                </c:pt>
                <c:pt idx="28">
                  <c:v>9.8299999999999998E-2</c:v>
                </c:pt>
                <c:pt idx="29">
                  <c:v>0.24299999999999999</c:v>
                </c:pt>
                <c:pt idx="30">
                  <c:v>0.26</c:v>
                </c:pt>
                <c:pt idx="31">
                  <c:v>0.34</c:v>
                </c:pt>
                <c:pt idx="32">
                  <c:v>0.16600000000000001</c:v>
                </c:pt>
                <c:pt idx="33">
                  <c:v>0.08</c:v>
                </c:pt>
                <c:pt idx="34">
                  <c:v>7.3999999999999996E-2</c:v>
                </c:pt>
                <c:pt idx="35">
                  <c:v>8.7999999999999995E-2</c:v>
                </c:pt>
                <c:pt idx="36">
                  <c:v>0.31</c:v>
                </c:pt>
                <c:pt idx="37">
                  <c:v>0.16</c:v>
                </c:pt>
                <c:pt idx="38">
                  <c:v>0.25</c:v>
                </c:pt>
                <c:pt idx="39">
                  <c:v>0.17399999999999999</c:v>
                </c:pt>
                <c:pt idx="40">
                  <c:v>0.15</c:v>
                </c:pt>
                <c:pt idx="41">
                  <c:v>0.24</c:v>
                </c:pt>
                <c:pt idx="42">
                  <c:v>0.14000000000000001</c:v>
                </c:pt>
                <c:pt idx="43">
                  <c:v>0.17</c:v>
                </c:pt>
                <c:pt idx="44">
                  <c:v>0.22</c:v>
                </c:pt>
                <c:pt idx="45">
                  <c:v>0.3</c:v>
                </c:pt>
                <c:pt idx="46">
                  <c:v>0.24</c:v>
                </c:pt>
                <c:pt idx="47">
                  <c:v>0.32</c:v>
                </c:pt>
                <c:pt idx="48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C-4815-AF32-597FDE311B8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Directia este  gresita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Sheet1!$B$1:$AX$1</c:f>
              <c:strCache>
                <c:ptCount val="49"/>
                <c:pt idx="0">
                  <c:v>Feb.98</c:v>
                </c:pt>
                <c:pt idx="1">
                  <c:v>Mar-98</c:v>
                </c:pt>
                <c:pt idx="2">
                  <c:v>Aug'00</c:v>
                </c:pt>
                <c:pt idx="3">
                  <c:v>Ian'01</c:v>
                </c:pt>
                <c:pt idx="4">
                  <c:v>Noi'01</c:v>
                </c:pt>
                <c:pt idx="5">
                  <c:v>Apr'02</c:v>
                </c:pt>
                <c:pt idx="6">
                  <c:v>Noi'02</c:v>
                </c:pt>
                <c:pt idx="7">
                  <c:v>Mai"03</c:v>
                </c:pt>
                <c:pt idx="8">
                  <c:v>Noi03</c:v>
                </c:pt>
                <c:pt idx="9">
                  <c:v>Mai'04</c:v>
                </c:pt>
                <c:pt idx="10">
                  <c:v>Noi'04</c:v>
                </c:pt>
                <c:pt idx="11">
                  <c:v>Feb-05</c:v>
                </c:pt>
                <c:pt idx="12">
                  <c:v>Dec-05</c:v>
                </c:pt>
                <c:pt idx="13">
                  <c:v> Apr-06</c:v>
                </c:pt>
                <c:pt idx="14">
                  <c:v>Noi-06</c:v>
                </c:pt>
                <c:pt idx="15">
                  <c:v>Mai-07</c:v>
                </c:pt>
                <c:pt idx="16">
                  <c:v>Noi-07</c:v>
                </c:pt>
                <c:pt idx="17">
                  <c:v>Apr-08</c:v>
                </c:pt>
                <c:pt idx="18">
                  <c:v>Oct-08</c:v>
                </c:pt>
                <c:pt idx="19">
                  <c:v>Mar-09</c:v>
                </c:pt>
                <c:pt idx="20">
                  <c:v>Iulie 09</c:v>
                </c:pt>
                <c:pt idx="21">
                  <c:v>Dec-09</c:v>
                </c:pt>
                <c:pt idx="22">
                  <c:v>Mai-10</c:v>
                </c:pt>
                <c:pt idx="23">
                  <c:v>Noi-10</c:v>
                </c:pt>
                <c:pt idx="24">
                  <c:v>Mai-11</c:v>
                </c:pt>
                <c:pt idx="25">
                  <c:v>Noi-11</c:v>
                </c:pt>
                <c:pt idx="26">
                  <c:v>Mai-12</c:v>
                </c:pt>
                <c:pt idx="27">
                  <c:v>Nov-12</c:v>
                </c:pt>
                <c:pt idx="28">
                  <c:v>Apr-13</c:v>
                </c:pt>
                <c:pt idx="29">
                  <c:v>Noi-13</c:v>
                </c:pt>
                <c:pt idx="30">
                  <c:v>Apr-14</c:v>
                </c:pt>
                <c:pt idx="31">
                  <c:v>Noi-14</c:v>
                </c:pt>
                <c:pt idx="32">
                  <c:v>Apr-15</c:v>
                </c:pt>
                <c:pt idx="33">
                  <c:v>Noi-15</c:v>
                </c:pt>
                <c:pt idx="34">
                  <c:v>Apr-16</c:v>
                </c:pt>
                <c:pt idx="35">
                  <c:v>Noi-16</c:v>
                </c:pt>
                <c:pt idx="36">
                  <c:v>Apr-17</c:v>
                </c:pt>
                <c:pt idx="37">
                  <c:v>Noi-17</c:v>
                </c:pt>
                <c:pt idx="38">
                  <c:v>Mai-18</c:v>
                </c:pt>
                <c:pt idx="39">
                  <c:v>Noi-18</c:v>
                </c:pt>
                <c:pt idx="40">
                  <c:v>Jan-19</c:v>
                </c:pt>
                <c:pt idx="41">
                  <c:v>Dec-19</c:v>
                </c:pt>
                <c:pt idx="42">
                  <c:v>Iun-20</c:v>
                </c:pt>
                <c:pt idx="43">
                  <c:v>Oct-20</c:v>
                </c:pt>
                <c:pt idx="44">
                  <c:v>Feb-21</c:v>
                </c:pt>
                <c:pt idx="45">
                  <c:v>Iun-21</c:v>
                </c:pt>
                <c:pt idx="46">
                  <c:v>Noi-22</c:v>
                </c:pt>
                <c:pt idx="47">
                  <c:v>Aug-23</c:v>
                </c:pt>
                <c:pt idx="48">
                  <c:v> Oct-24</c:v>
                </c:pt>
              </c:strCache>
            </c:strRef>
          </c:cat>
          <c:val>
            <c:numRef>
              <c:f>Sheet1!$B$3:$AX$3</c:f>
              <c:numCache>
                <c:formatCode>0%</c:formatCode>
                <c:ptCount val="49"/>
                <c:pt idx="0">
                  <c:v>0.52</c:v>
                </c:pt>
                <c:pt idx="1">
                  <c:v>0.66</c:v>
                </c:pt>
                <c:pt idx="2">
                  <c:v>0.82</c:v>
                </c:pt>
                <c:pt idx="3">
                  <c:v>0.79</c:v>
                </c:pt>
                <c:pt idx="4">
                  <c:v>0.48</c:v>
                </c:pt>
                <c:pt idx="5">
                  <c:v>0.53</c:v>
                </c:pt>
                <c:pt idx="6">
                  <c:v>0.46</c:v>
                </c:pt>
                <c:pt idx="7">
                  <c:v>0.53</c:v>
                </c:pt>
                <c:pt idx="8">
                  <c:v>0.55000000000000004</c:v>
                </c:pt>
                <c:pt idx="9">
                  <c:v>0.49</c:v>
                </c:pt>
                <c:pt idx="10">
                  <c:v>0.56000000000000005</c:v>
                </c:pt>
                <c:pt idx="11">
                  <c:v>0.41</c:v>
                </c:pt>
                <c:pt idx="12">
                  <c:v>0.56000000000000005</c:v>
                </c:pt>
                <c:pt idx="13">
                  <c:v>0.52</c:v>
                </c:pt>
                <c:pt idx="14">
                  <c:v>0.53</c:v>
                </c:pt>
                <c:pt idx="15">
                  <c:v>0.59</c:v>
                </c:pt>
                <c:pt idx="16">
                  <c:v>0.56000000000000005</c:v>
                </c:pt>
                <c:pt idx="17">
                  <c:v>0.6</c:v>
                </c:pt>
                <c:pt idx="18">
                  <c:v>0.51</c:v>
                </c:pt>
                <c:pt idx="19">
                  <c:v>0.58799999999999997</c:v>
                </c:pt>
                <c:pt idx="20">
                  <c:v>0.67</c:v>
                </c:pt>
                <c:pt idx="21">
                  <c:v>0.55000000000000004</c:v>
                </c:pt>
                <c:pt idx="22">
                  <c:v>0.64</c:v>
                </c:pt>
                <c:pt idx="23">
                  <c:v>0.6</c:v>
                </c:pt>
                <c:pt idx="24">
                  <c:v>0.65</c:v>
                </c:pt>
                <c:pt idx="25">
                  <c:v>0.83</c:v>
                </c:pt>
                <c:pt idx="26">
                  <c:v>0.69</c:v>
                </c:pt>
                <c:pt idx="27">
                  <c:v>0.72</c:v>
                </c:pt>
                <c:pt idx="28">
                  <c:v>0.8387</c:v>
                </c:pt>
                <c:pt idx="29">
                  <c:v>0.69399999999999995</c:v>
                </c:pt>
                <c:pt idx="30">
                  <c:v>0.68</c:v>
                </c:pt>
                <c:pt idx="31">
                  <c:v>0.61</c:v>
                </c:pt>
                <c:pt idx="32">
                  <c:v>0.754</c:v>
                </c:pt>
                <c:pt idx="33">
                  <c:v>0.88</c:v>
                </c:pt>
                <c:pt idx="34">
                  <c:v>0.85899999999999999</c:v>
                </c:pt>
                <c:pt idx="35">
                  <c:v>0.84</c:v>
                </c:pt>
                <c:pt idx="36">
                  <c:v>0.64</c:v>
                </c:pt>
                <c:pt idx="37">
                  <c:v>0.77</c:v>
                </c:pt>
                <c:pt idx="38">
                  <c:v>0.71</c:v>
                </c:pt>
                <c:pt idx="39">
                  <c:v>0.72699999999999998</c:v>
                </c:pt>
                <c:pt idx="40">
                  <c:v>0.74</c:v>
                </c:pt>
                <c:pt idx="41">
                  <c:v>0.66</c:v>
                </c:pt>
                <c:pt idx="42">
                  <c:v>0.73</c:v>
                </c:pt>
                <c:pt idx="43">
                  <c:v>0.75</c:v>
                </c:pt>
                <c:pt idx="44">
                  <c:v>0.64</c:v>
                </c:pt>
                <c:pt idx="45">
                  <c:v>0.64</c:v>
                </c:pt>
                <c:pt idx="46">
                  <c:v>0.66</c:v>
                </c:pt>
                <c:pt idx="47">
                  <c:v>0.57799999999999996</c:v>
                </c:pt>
                <c:pt idx="48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CC-4815-AF32-597FDE311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51680"/>
        <c:axId val="127753216"/>
      </c:lineChart>
      <c:catAx>
        <c:axId val="12775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753216"/>
        <c:crosses val="autoZero"/>
        <c:auto val="1"/>
        <c:lblAlgn val="ctr"/>
        <c:lblOffset val="100"/>
        <c:noMultiLvlLbl val="0"/>
      </c:catAx>
      <c:valAx>
        <c:axId val="12775321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28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127751680"/>
        <c:crosses val="autoZero"/>
        <c:crossBetween val="between"/>
      </c:valAx>
      <c:spPr>
        <a:noFill/>
        <a:ln w="25409">
          <a:noFill/>
        </a:ln>
      </c:spPr>
    </c:plotArea>
    <c:legend>
      <c:legendPos val="r"/>
      <c:layout>
        <c:manualLayout>
          <c:xMode val="edge"/>
          <c:yMode val="edge"/>
          <c:x val="0.17626321974148204"/>
          <c:y val="0.91422594142259705"/>
          <c:w val="0.80225372102781789"/>
          <c:h val="8.5773957842982224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1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Cu siguranță nu aș vota</c:v>
                </c:pt>
                <c:pt idx="3">
                  <c:v>Mai degrabă că nu aș vota</c:v>
                </c:pt>
                <c:pt idx="4">
                  <c:v>Mai degrabă că aș vota</c:v>
                </c:pt>
                <c:pt idx="5">
                  <c:v>Cu siguranță aș vota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0.1</c:v>
                </c:pt>
                <c:pt idx="1">
                  <c:v>3.2</c:v>
                </c:pt>
                <c:pt idx="2">
                  <c:v>3</c:v>
                </c:pt>
                <c:pt idx="3">
                  <c:v>2.1</c:v>
                </c:pt>
                <c:pt idx="4">
                  <c:v>7.2</c:v>
                </c:pt>
                <c:pt idx="5">
                  <c:v>84.4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D-4128-816D-CEACA4292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1861983"/>
        <c:axId val="1161872063"/>
      </c:barChart>
      <c:catAx>
        <c:axId val="1161861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872063"/>
        <c:crosses val="autoZero"/>
        <c:auto val="1"/>
        <c:lblAlgn val="ctr"/>
        <c:lblOffset val="100"/>
        <c:noMultiLvlLbl val="0"/>
      </c:catAx>
      <c:valAx>
        <c:axId val="11618720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861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Nu aș vota</c:v>
                </c:pt>
                <c:pt idx="1">
                  <c:v>Nu știu</c:v>
                </c:pt>
                <c:pt idx="2">
                  <c:v>Nu răspund</c:v>
                </c:pt>
                <c:pt idx="3">
                  <c:v>Alexandru ARSENI</c:v>
                </c:pt>
                <c:pt idx="4">
                  <c:v>Natalia MORARI</c:v>
                </c:pt>
                <c:pt idx="5">
                  <c:v>Andrei NĂSTASE</c:v>
                </c:pt>
                <c:pt idx="6">
                  <c:v>Octavian ȚÎCU</c:v>
                </c:pt>
                <c:pt idx="7">
                  <c:v>Ion CHICU</c:v>
                </c:pt>
                <c:pt idx="8">
                  <c:v>Tudor ULIANOVSCHI</c:v>
                </c:pt>
                <c:pt idx="9">
                  <c:v>Irina VLAH</c:v>
                </c:pt>
                <c:pt idx="10">
                  <c:v>Victoria FURTUNĂ</c:v>
                </c:pt>
                <c:pt idx="11">
                  <c:v>Vasile TARLEV</c:v>
                </c:pt>
                <c:pt idx="12">
                  <c:v>Alexandr STOIANOGLO</c:v>
                </c:pt>
                <c:pt idx="13">
                  <c:v>Renato USATÎI</c:v>
                </c:pt>
                <c:pt idx="14">
                  <c:v>Maia SANDU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2.7</c:v>
                </c:pt>
                <c:pt idx="1">
                  <c:v>12.7</c:v>
                </c:pt>
                <c:pt idx="2">
                  <c:v>3.5</c:v>
                </c:pt>
                <c:pt idx="3">
                  <c:v>0.1</c:v>
                </c:pt>
                <c:pt idx="4">
                  <c:v>0.4</c:v>
                </c:pt>
                <c:pt idx="5">
                  <c:v>1.1000000000000001</c:v>
                </c:pt>
                <c:pt idx="6">
                  <c:v>1.3</c:v>
                </c:pt>
                <c:pt idx="7">
                  <c:v>3.4</c:v>
                </c:pt>
                <c:pt idx="8">
                  <c:v>4.3</c:v>
                </c:pt>
                <c:pt idx="9">
                  <c:v>4.5</c:v>
                </c:pt>
                <c:pt idx="10">
                  <c:v>5.5</c:v>
                </c:pt>
                <c:pt idx="11">
                  <c:v>6.1</c:v>
                </c:pt>
                <c:pt idx="12">
                  <c:v>11.6</c:v>
                </c:pt>
                <c:pt idx="13">
                  <c:v>13.3</c:v>
                </c:pt>
                <c:pt idx="14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0-49DB-992A-A219E8DAB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6914368"/>
        <c:axId val="476927328"/>
      </c:barChart>
      <c:catAx>
        <c:axId val="476914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927328"/>
        <c:crosses val="autoZero"/>
        <c:auto val="1"/>
        <c:lblAlgn val="ctr"/>
        <c:lblOffset val="100"/>
        <c:noMultiLvlLbl val="0"/>
      </c:catAx>
      <c:valAx>
        <c:axId val="476927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914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Lipsă răspuns</c:v>
                </c:pt>
                <c:pt idx="4">
                  <c:v>Alexandru ARSENI</c:v>
                </c:pt>
                <c:pt idx="5">
                  <c:v>Victoria FURTUNĂ</c:v>
                </c:pt>
                <c:pt idx="6">
                  <c:v>Tudor ULIANOVSCHI</c:v>
                </c:pt>
                <c:pt idx="7">
                  <c:v>Natalia MORARI</c:v>
                </c:pt>
                <c:pt idx="8">
                  <c:v>Vasile TARLEV</c:v>
                </c:pt>
                <c:pt idx="9">
                  <c:v>Andrei NĂSTASE</c:v>
                </c:pt>
                <c:pt idx="10">
                  <c:v>Renato USATÎI</c:v>
                </c:pt>
                <c:pt idx="11">
                  <c:v>Maia SANDU</c:v>
                </c:pt>
                <c:pt idx="12">
                  <c:v>Octavian ȚÎCU</c:v>
                </c:pt>
                <c:pt idx="13">
                  <c:v>Ion CHICU</c:v>
                </c:pt>
                <c:pt idx="14">
                  <c:v>Irina VLAH</c:v>
                </c:pt>
                <c:pt idx="15">
                  <c:v>Alexandr STOIANOGLO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1.7</c:v>
                </c:pt>
                <c:pt idx="1">
                  <c:v>20.7</c:v>
                </c:pt>
                <c:pt idx="2">
                  <c:v>15.4</c:v>
                </c:pt>
                <c:pt idx="3">
                  <c:v>18</c:v>
                </c:pt>
                <c:pt idx="4">
                  <c:v>0.3</c:v>
                </c:pt>
                <c:pt idx="5">
                  <c:v>0.4</c:v>
                </c:pt>
                <c:pt idx="6">
                  <c:v>0.5</c:v>
                </c:pt>
                <c:pt idx="7">
                  <c:v>0.9</c:v>
                </c:pt>
                <c:pt idx="8">
                  <c:v>1.7</c:v>
                </c:pt>
                <c:pt idx="9">
                  <c:v>3.1</c:v>
                </c:pt>
                <c:pt idx="10">
                  <c:v>4.2</c:v>
                </c:pt>
                <c:pt idx="11">
                  <c:v>4.3</c:v>
                </c:pt>
                <c:pt idx="12">
                  <c:v>5.9</c:v>
                </c:pt>
                <c:pt idx="13">
                  <c:v>6.6</c:v>
                </c:pt>
                <c:pt idx="14">
                  <c:v>7</c:v>
                </c:pt>
                <c:pt idx="15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34-4A61-8401-DF8DDB462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8829872"/>
        <c:axId val="548825552"/>
      </c:barChart>
      <c:catAx>
        <c:axId val="548829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25552"/>
        <c:crosses val="autoZero"/>
        <c:auto val="1"/>
        <c:lblAlgn val="ctr"/>
        <c:lblOffset val="100"/>
        <c:noMultiLvlLbl val="0"/>
      </c:catAx>
      <c:valAx>
        <c:axId val="548825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2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Alexandr Stoianoglo</c:v>
                </c:pt>
                <c:pt idx="4">
                  <c:v>Maia Sandu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2.6</c:v>
                </c:pt>
                <c:pt idx="1">
                  <c:v>11.8</c:v>
                </c:pt>
                <c:pt idx="2">
                  <c:v>8.6</c:v>
                </c:pt>
                <c:pt idx="3">
                  <c:v>36.4</c:v>
                </c:pt>
                <c:pt idx="4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23-4FA4-B15D-86FA53294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8833712"/>
        <c:axId val="548848592"/>
      </c:barChart>
      <c:catAx>
        <c:axId val="54883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48592"/>
        <c:crosses val="autoZero"/>
        <c:auto val="1"/>
        <c:lblAlgn val="ctr"/>
        <c:lblOffset val="100"/>
        <c:noMultiLvlLbl val="0"/>
      </c:catAx>
      <c:valAx>
        <c:axId val="548848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3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Nu știu</c:v>
                </c:pt>
                <c:pt idx="1">
                  <c:v>Alexandr Stoianoglo</c:v>
                </c:pt>
                <c:pt idx="2">
                  <c:v>Maia Sandu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13.288288288288289</c:v>
                </c:pt>
                <c:pt idx="1">
                  <c:v>40.990990990990987</c:v>
                </c:pt>
                <c:pt idx="2">
                  <c:v>45.720720720720728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21-4A4D-BA51-AEE87CF6C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0683279"/>
        <c:axId val="1553470959"/>
      </c:barChart>
      <c:catAx>
        <c:axId val="6906832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3470959"/>
        <c:crosses val="autoZero"/>
        <c:auto val="1"/>
        <c:lblAlgn val="ctr"/>
        <c:lblOffset val="100"/>
        <c:noMultiLvlLbl val="0"/>
      </c:catAx>
      <c:valAx>
        <c:axId val="1553470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683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Renato Usatîi</c:v>
                </c:pt>
                <c:pt idx="4">
                  <c:v>Maia Sandu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3.1</c:v>
                </c:pt>
                <c:pt idx="1">
                  <c:v>7.3</c:v>
                </c:pt>
                <c:pt idx="2">
                  <c:v>15.4</c:v>
                </c:pt>
                <c:pt idx="3">
                  <c:v>35.6</c:v>
                </c:pt>
                <c:pt idx="4">
                  <c:v>38.599999999999987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54-43DF-A7C1-5DAB84A31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79003599"/>
        <c:axId val="1479012239"/>
      </c:barChart>
      <c:catAx>
        <c:axId val="14790035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012239"/>
        <c:crosses val="autoZero"/>
        <c:auto val="1"/>
        <c:lblAlgn val="ctr"/>
        <c:lblOffset val="100"/>
        <c:noMultiLvlLbl val="0"/>
      </c:catAx>
      <c:valAx>
        <c:axId val="14790122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0035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Irina Vlah</c:v>
                </c:pt>
                <c:pt idx="4">
                  <c:v>Maia Sandu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2.9</c:v>
                </c:pt>
                <c:pt idx="1">
                  <c:v>11.9</c:v>
                </c:pt>
                <c:pt idx="2">
                  <c:v>11.8</c:v>
                </c:pt>
                <c:pt idx="3">
                  <c:v>33.200000000000003</c:v>
                </c:pt>
                <c:pt idx="4">
                  <c:v>40.199999999999989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83-4543-A949-C5B545274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4204192"/>
        <c:axId val="544211392"/>
      </c:barChart>
      <c:catAx>
        <c:axId val="544204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211392"/>
        <c:crosses val="autoZero"/>
        <c:auto val="1"/>
        <c:lblAlgn val="ctr"/>
        <c:lblOffset val="100"/>
        <c:noMultiLvlLbl val="0"/>
      </c:catAx>
      <c:valAx>
        <c:axId val="544211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20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Nu răspund</c:v>
                </c:pt>
                <c:pt idx="1">
                  <c:v>Nu știu</c:v>
                </c:pt>
                <c:pt idx="2">
                  <c:v>Nu aș vota</c:v>
                </c:pt>
                <c:pt idx="3">
                  <c:v>Ion Chicu</c:v>
                </c:pt>
                <c:pt idx="4">
                  <c:v>Maia Sandu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3</c:v>
                </c:pt>
                <c:pt idx="1">
                  <c:v>11.1</c:v>
                </c:pt>
                <c:pt idx="2">
                  <c:v>15.1</c:v>
                </c:pt>
                <c:pt idx="3">
                  <c:v>30.1</c:v>
                </c:pt>
                <c:pt idx="4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BA-421F-95A4-DCD9D9096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8836112"/>
        <c:axId val="548847632"/>
      </c:barChart>
      <c:catAx>
        <c:axId val="54883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47632"/>
        <c:crosses val="autoZero"/>
        <c:auto val="1"/>
        <c:lblAlgn val="ctr"/>
        <c:lblOffset val="100"/>
        <c:noMultiLvlLbl val="0"/>
      </c:catAx>
      <c:valAx>
        <c:axId val="548847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3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277498385337422"/>
          <c:y val="2.3989533213826419E-2"/>
          <c:w val="0.59834425401050395"/>
          <c:h val="0.90944543651935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Sheet1!$A$3:$A$12</c:f>
              <c:strCache>
                <c:ptCount val="10"/>
                <c:pt idx="0">
                  <c:v>Coaliția pentru Unitate și Bunăstare (CUB)</c:v>
                </c:pt>
                <c:pt idx="1">
                  <c:v>Partidul Social Democrat European din Moldova (PSDE)</c:v>
                </c:pt>
                <c:pt idx="2">
                  <c:v>Blocul Împreună</c:v>
                </c:pt>
                <c:pt idx="3">
                  <c:v>Partidul Dezvoltării și Consolidării Moldovei (PDCM)</c:v>
                </c:pt>
                <c:pt idx="4">
                  <c:v>Mișcarea Alternativă Națională (MAN)</c:v>
                </c:pt>
                <c:pt idx="5">
                  <c:v>Partidul Comuniștilor din Republica Moldova (PCRM)</c:v>
                </c:pt>
                <c:pt idx="6">
                  <c:v>Blocul Victorie</c:v>
                </c:pt>
                <c:pt idx="7">
                  <c:v>Partidul Nostru (PN)</c:v>
                </c:pt>
                <c:pt idx="8">
                  <c:v>Partidul Socialiștilor din Republica Moldova (PSRM)</c:v>
                </c:pt>
                <c:pt idx="9">
                  <c:v>Partidul Acțiune și Solidaritate (PAS)</c:v>
                </c:pt>
              </c:strCache>
            </c:str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-33.5</c:v>
                </c:pt>
                <c:pt idx="1">
                  <c:v>-41</c:v>
                </c:pt>
                <c:pt idx="2">
                  <c:v>-39.6</c:v>
                </c:pt>
                <c:pt idx="3">
                  <c:v>-35.299999999999997</c:v>
                </c:pt>
                <c:pt idx="4">
                  <c:v>-37.6</c:v>
                </c:pt>
                <c:pt idx="5">
                  <c:v>-52</c:v>
                </c:pt>
                <c:pt idx="6">
                  <c:v>-44.6</c:v>
                </c:pt>
                <c:pt idx="7">
                  <c:v>-34.799999999999997</c:v>
                </c:pt>
                <c:pt idx="8">
                  <c:v>-47.6</c:v>
                </c:pt>
                <c:pt idx="9">
                  <c:v>-49.5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D-4CF2-B148-3C58C37286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Mică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Sheet1!$A$3:$A$12</c:f>
              <c:strCache>
                <c:ptCount val="10"/>
                <c:pt idx="0">
                  <c:v>Coaliția pentru Unitate și Bunăstare (CUB)</c:v>
                </c:pt>
                <c:pt idx="1">
                  <c:v>Partidul Social Democrat European din Moldova (PSDE)</c:v>
                </c:pt>
                <c:pt idx="2">
                  <c:v>Blocul Împreună</c:v>
                </c:pt>
                <c:pt idx="3">
                  <c:v>Partidul Dezvoltării și Consolidării Moldovei (PDCM)</c:v>
                </c:pt>
                <c:pt idx="4">
                  <c:v>Mișcarea Alternativă Națională (MAN)</c:v>
                </c:pt>
                <c:pt idx="5">
                  <c:v>Partidul Comuniștilor din Republica Moldova (PCRM)</c:v>
                </c:pt>
                <c:pt idx="6">
                  <c:v>Blocul Victorie</c:v>
                </c:pt>
                <c:pt idx="7">
                  <c:v>Partidul Nostru (PN)</c:v>
                </c:pt>
                <c:pt idx="8">
                  <c:v>Partidul Socialiștilor din Republica Moldova (PSRM)</c:v>
                </c:pt>
                <c:pt idx="9">
                  <c:v>Partidul Acțiune și Solidaritate (PAS)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-13.2</c:v>
                </c:pt>
                <c:pt idx="1">
                  <c:v>-15.3</c:v>
                </c:pt>
                <c:pt idx="2">
                  <c:v>-15.2</c:v>
                </c:pt>
                <c:pt idx="3">
                  <c:v>-15.2</c:v>
                </c:pt>
                <c:pt idx="4">
                  <c:v>-16.2</c:v>
                </c:pt>
                <c:pt idx="5">
                  <c:v>-23.3</c:v>
                </c:pt>
                <c:pt idx="6">
                  <c:v>-14</c:v>
                </c:pt>
                <c:pt idx="7">
                  <c:v>-32.200000000000003</c:v>
                </c:pt>
                <c:pt idx="8">
                  <c:v>-22.4</c:v>
                </c:pt>
                <c:pt idx="9">
                  <c:v>-16.3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D-4CF2-B148-3C58C37286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Sheet1!$A$3:$A$12</c:f>
              <c:strCache>
                <c:ptCount val="10"/>
                <c:pt idx="0">
                  <c:v>Coaliția pentru Unitate și Bunăstare (CUB)</c:v>
                </c:pt>
                <c:pt idx="1">
                  <c:v>Partidul Social Democrat European din Moldova (PSDE)</c:v>
                </c:pt>
                <c:pt idx="2">
                  <c:v>Blocul Împreună</c:v>
                </c:pt>
                <c:pt idx="3">
                  <c:v>Partidul Dezvoltării și Consolidării Moldovei (PDCM)</c:v>
                </c:pt>
                <c:pt idx="4">
                  <c:v>Mișcarea Alternativă Națională (MAN)</c:v>
                </c:pt>
                <c:pt idx="5">
                  <c:v>Partidul Comuniștilor din Republica Moldova (PCRM)</c:v>
                </c:pt>
                <c:pt idx="6">
                  <c:v>Blocul Victorie</c:v>
                </c:pt>
                <c:pt idx="7">
                  <c:v>Partidul Nostru (PN)</c:v>
                </c:pt>
                <c:pt idx="8">
                  <c:v>Partidul Socialiștilor din Republica Moldova (PSRM)</c:v>
                </c:pt>
                <c:pt idx="9">
                  <c:v>Partidul Acțiune și Solidaritate (PAS)</c:v>
                </c:pt>
              </c:strCache>
            </c:strRef>
          </c:cat>
          <c:val>
            <c:numRef>
              <c:f>Sheet1!$D$3:$D$12</c:f>
              <c:numCache>
                <c:formatCode>General</c:formatCode>
                <c:ptCount val="10"/>
                <c:pt idx="0">
                  <c:v>3.8</c:v>
                </c:pt>
                <c:pt idx="1">
                  <c:v>5.3</c:v>
                </c:pt>
                <c:pt idx="2">
                  <c:v>5.3</c:v>
                </c:pt>
                <c:pt idx="3">
                  <c:v>5.6</c:v>
                </c:pt>
                <c:pt idx="4">
                  <c:v>5.8</c:v>
                </c:pt>
                <c:pt idx="5">
                  <c:v>10.3</c:v>
                </c:pt>
                <c:pt idx="6">
                  <c:v>10.199999999999999</c:v>
                </c:pt>
                <c:pt idx="7">
                  <c:v>13.5</c:v>
                </c:pt>
                <c:pt idx="8">
                  <c:v>13.1</c:v>
                </c:pt>
                <c:pt idx="9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AD-4CF2-B148-3C58C37286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mare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Sheet1!$A$3:$A$12</c:f>
              <c:strCache>
                <c:ptCount val="10"/>
                <c:pt idx="0">
                  <c:v>Coaliția pentru Unitate și Bunăstare (CUB)</c:v>
                </c:pt>
                <c:pt idx="1">
                  <c:v>Partidul Social Democrat European din Moldova (PSDE)</c:v>
                </c:pt>
                <c:pt idx="2">
                  <c:v>Blocul Împreună</c:v>
                </c:pt>
                <c:pt idx="3">
                  <c:v>Partidul Dezvoltării și Consolidării Moldovei (PDCM)</c:v>
                </c:pt>
                <c:pt idx="4">
                  <c:v>Mișcarea Alternativă Națională (MAN)</c:v>
                </c:pt>
                <c:pt idx="5">
                  <c:v>Partidul Comuniștilor din Republica Moldova (PCRM)</c:v>
                </c:pt>
                <c:pt idx="6">
                  <c:v>Blocul Victorie</c:v>
                </c:pt>
                <c:pt idx="7">
                  <c:v>Partidul Nostru (PN)</c:v>
                </c:pt>
                <c:pt idx="8">
                  <c:v>Partidul Socialiștilor din Republica Moldova (PSRM)</c:v>
                </c:pt>
                <c:pt idx="9">
                  <c:v>Partidul Acțiune și Solidaritate (PAS)</c:v>
                </c:pt>
              </c:strCache>
            </c:strRef>
          </c:cat>
          <c:val>
            <c:numRef>
              <c:f>Sheet1!$E$3:$E$12</c:f>
              <c:numCache>
                <c:formatCode>General</c:formatCode>
                <c:ptCount val="10"/>
                <c:pt idx="0">
                  <c:v>0.6</c:v>
                </c:pt>
                <c:pt idx="1">
                  <c:v>0.9</c:v>
                </c:pt>
                <c:pt idx="2">
                  <c:v>1.5</c:v>
                </c:pt>
                <c:pt idx="3">
                  <c:v>1.8</c:v>
                </c:pt>
                <c:pt idx="4">
                  <c:v>1.9</c:v>
                </c:pt>
                <c:pt idx="5">
                  <c:v>2.8</c:v>
                </c:pt>
                <c:pt idx="6">
                  <c:v>8.8000000000000007</c:v>
                </c:pt>
                <c:pt idx="7">
                  <c:v>6.4</c:v>
                </c:pt>
                <c:pt idx="8">
                  <c:v>6.8</c:v>
                </c:pt>
                <c:pt idx="9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AD-4CF2-B148-3C58C3728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5014239"/>
        <c:axId val="1145015199"/>
      </c:barChart>
      <c:catAx>
        <c:axId val="11450142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15199"/>
        <c:crosses val="autoZero"/>
        <c:auto val="1"/>
        <c:lblAlgn val="ctr"/>
        <c:lblOffset val="100"/>
        <c:noMultiLvlLbl val="0"/>
      </c:catAx>
      <c:valAx>
        <c:axId val="1145015199"/>
        <c:scaling>
          <c:orientation val="minMax"/>
          <c:min val="-8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14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889022024420858"/>
          <c:y val="1.3644284096835915E-3"/>
          <c:w val="0.55714709574346688"/>
          <c:h val="5.207087574465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Nu răspund</c:v>
                </c:pt>
                <c:pt idx="1">
                  <c:v>Nu știu</c:v>
                </c:pt>
                <c:pt idx="2">
                  <c:v>Cu siguranță nu aș vota</c:v>
                </c:pt>
                <c:pt idx="3">
                  <c:v>Mai degrabă că nu aș vota</c:v>
                </c:pt>
                <c:pt idx="4">
                  <c:v>Mai degrabă că aș vota</c:v>
                </c:pt>
                <c:pt idx="5">
                  <c:v>Cu siguranță aș vota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0.1</c:v>
                </c:pt>
                <c:pt idx="1">
                  <c:v>3.9</c:v>
                </c:pt>
                <c:pt idx="2">
                  <c:v>4.5999999999999996</c:v>
                </c:pt>
                <c:pt idx="3">
                  <c:v>2.7</c:v>
                </c:pt>
                <c:pt idx="4">
                  <c:v>9.6999999999999993</c:v>
                </c:pt>
                <c:pt idx="5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7-40DB-ACB5-4B7587599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59454800"/>
        <c:axId val="659453360"/>
      </c:barChart>
      <c:catAx>
        <c:axId val="65945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453360"/>
        <c:crosses val="autoZero"/>
        <c:auto val="1"/>
        <c:lblAlgn val="ctr"/>
        <c:lblOffset val="100"/>
        <c:noMultiLvlLbl val="0"/>
      </c:catAx>
      <c:valAx>
        <c:axId val="659453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45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87B-414A-8A72-B9112C53E14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7B-414A-8A72-B9112C53E14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47-4208-93CD-3274EC38631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7B-414A-8A72-B9112C53E1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Nu răspund</c:v>
                </c:pt>
                <c:pt idx="1">
                  <c:v>Nu știu</c:v>
                </c:pt>
                <c:pt idx="2">
                  <c:v>Direcția este greșită</c:v>
                </c:pt>
                <c:pt idx="3">
                  <c:v>Direcția este corectă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8.0000000000000002E-3</c:v>
                </c:pt>
                <c:pt idx="1">
                  <c:v>0.114</c:v>
                </c:pt>
                <c:pt idx="2">
                  <c:v>0.66500000000000004</c:v>
                </c:pt>
                <c:pt idx="3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B-414A-8A72-B9112C53E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93545487"/>
        <c:axId val="693544047"/>
      </c:barChart>
      <c:valAx>
        <c:axId val="6935440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545487"/>
        <c:crosses val="autoZero"/>
        <c:crossBetween val="between"/>
      </c:valAx>
      <c:catAx>
        <c:axId val="69354548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54404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888479972612119"/>
          <c:y val="2.129892411084329E-2"/>
          <c:w val="0.63010679371600287"/>
          <c:h val="0.894561730613052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NR</c:v>
                </c:pt>
                <c:pt idx="1">
                  <c:v>Nu știu</c:v>
                </c:pt>
                <c:pt idx="2">
                  <c:v>Nu voi participa</c:v>
                </c:pt>
                <c:pt idx="3">
                  <c:v>Mișcarea Respect Moldova</c:v>
                </c:pt>
                <c:pt idx="4">
                  <c:v>PL - Partidul Liberal</c:v>
                </c:pt>
                <c:pt idx="5">
                  <c:v>Partidul Viitorul Moldovei</c:v>
                </c:pt>
                <c:pt idx="6">
                  <c:v>PLDM - Partidul Liberal Democrat din Moldova</c:v>
                </c:pt>
                <c:pt idx="7">
                  <c:v>Mișcarea Alternativa Națională</c:v>
                </c:pt>
                <c:pt idx="8">
                  <c:v>CUB - Coaliția pentru Unitate și Bunăstare</c:v>
                </c:pt>
                <c:pt idx="9">
                  <c:v>Blocul ÎMPREUNĂ</c:v>
                </c:pt>
                <c:pt idx="10">
                  <c:v>PSDE - Partidul Social Democrat European</c:v>
                </c:pt>
                <c:pt idx="11">
                  <c:v>Partidul Dezvoltării și Consolidării Moldovei</c:v>
                </c:pt>
                <c:pt idx="12">
                  <c:v>PCRM - Partidul Comuniștilor din Republica Moldova</c:v>
                </c:pt>
                <c:pt idx="13">
                  <c:v>PN - Partidul Nostru</c:v>
                </c:pt>
                <c:pt idx="14">
                  <c:v>PSRM - Partidul Socialiștilor din Republica Moldova</c:v>
                </c:pt>
                <c:pt idx="15">
                  <c:v>Blocul Victoria</c:v>
                </c:pt>
                <c:pt idx="16">
                  <c:v>PAS - Partidul Acțiune și Solidaritate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3.2</c:v>
                </c:pt>
                <c:pt idx="1">
                  <c:v>15.9</c:v>
                </c:pt>
                <c:pt idx="2">
                  <c:v>5.7</c:v>
                </c:pt>
                <c:pt idx="3">
                  <c:v>0.1</c:v>
                </c:pt>
                <c:pt idx="4">
                  <c:v>0.1</c:v>
                </c:pt>
                <c:pt idx="5">
                  <c:v>0.7</c:v>
                </c:pt>
                <c:pt idx="6">
                  <c:v>0.9</c:v>
                </c:pt>
                <c:pt idx="7">
                  <c:v>1.2</c:v>
                </c:pt>
                <c:pt idx="8">
                  <c:v>1.4</c:v>
                </c:pt>
                <c:pt idx="9">
                  <c:v>1.7</c:v>
                </c:pt>
                <c:pt idx="10">
                  <c:v>1.8</c:v>
                </c:pt>
                <c:pt idx="11">
                  <c:v>2.4</c:v>
                </c:pt>
                <c:pt idx="12">
                  <c:v>2.5</c:v>
                </c:pt>
                <c:pt idx="13">
                  <c:v>10.199999999999999</c:v>
                </c:pt>
                <c:pt idx="14">
                  <c:v>11.9</c:v>
                </c:pt>
                <c:pt idx="15">
                  <c:v>13.2</c:v>
                </c:pt>
                <c:pt idx="16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0B-4D14-B9F1-9AF27552B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9936927"/>
        <c:axId val="689938847"/>
      </c:barChart>
      <c:catAx>
        <c:axId val="689936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938847"/>
        <c:crosses val="autoZero"/>
        <c:auto val="1"/>
        <c:lblAlgn val="ctr"/>
        <c:lblOffset val="100"/>
        <c:noMultiLvlLbl val="0"/>
      </c:catAx>
      <c:valAx>
        <c:axId val="68993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936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587764844611812"/>
          <c:y val="0"/>
          <c:w val="0.56714167522537939"/>
          <c:h val="0.895791018892709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Mișcarea Respect Moldova</c:v>
                </c:pt>
                <c:pt idx="1">
                  <c:v>PL - Partidul Liberal</c:v>
                </c:pt>
                <c:pt idx="2">
                  <c:v>Partidul Viitorul Moldovei</c:v>
                </c:pt>
                <c:pt idx="3">
                  <c:v>PLDM - Partidul Liberal Democrat din Moldova</c:v>
                </c:pt>
                <c:pt idx="4">
                  <c:v>Mișcarea Alternativa Națională</c:v>
                </c:pt>
                <c:pt idx="5">
                  <c:v>CUB - Coaliția pentru Unitate și Bunăstare</c:v>
                </c:pt>
                <c:pt idx="6">
                  <c:v>Blocul ÎMPREUNĂ</c:v>
                </c:pt>
                <c:pt idx="7">
                  <c:v>PSDE - Partidul Social Democrat European</c:v>
                </c:pt>
                <c:pt idx="8">
                  <c:v>Partidul Dezvoltării și Consolidării Moldovei</c:v>
                </c:pt>
                <c:pt idx="9">
                  <c:v>PCRM - Partidul Comuniștilor din Republica Moldova</c:v>
                </c:pt>
                <c:pt idx="10">
                  <c:v>PN - Partidul Nostru</c:v>
                </c:pt>
                <c:pt idx="11">
                  <c:v>PSRM - Partidul Socialiștilor din Republica Moldova</c:v>
                </c:pt>
                <c:pt idx="12">
                  <c:v>Blocul Victoria</c:v>
                </c:pt>
                <c:pt idx="13">
                  <c:v>PAS - Partidul Acțiune și Solidaritate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1.3297872340425534E-3</c:v>
                </c:pt>
                <c:pt idx="1">
                  <c:v>1.3297872340425534E-3</c:v>
                </c:pt>
                <c:pt idx="2">
                  <c:v>9.3085106382978736E-3</c:v>
                </c:pt>
                <c:pt idx="3">
                  <c:v>1.196808510638298E-2</c:v>
                </c:pt>
                <c:pt idx="4">
                  <c:v>1.5957446808510641E-2</c:v>
                </c:pt>
                <c:pt idx="5">
                  <c:v>1.8617021276595747E-2</c:v>
                </c:pt>
                <c:pt idx="6">
                  <c:v>2.2606382978723406E-2</c:v>
                </c:pt>
                <c:pt idx="7">
                  <c:v>2.3936170212765961E-2</c:v>
                </c:pt>
                <c:pt idx="8">
                  <c:v>3.1914893617021281E-2</c:v>
                </c:pt>
                <c:pt idx="9">
                  <c:v>3.3244680851063836E-2</c:v>
                </c:pt>
                <c:pt idx="10">
                  <c:v>0.13563829787234044</c:v>
                </c:pt>
                <c:pt idx="11">
                  <c:v>0.15824468085106386</c:v>
                </c:pt>
                <c:pt idx="12">
                  <c:v>0.17553191489361702</c:v>
                </c:pt>
                <c:pt idx="13">
                  <c:v>0.36037234042553201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A9-4DF3-A397-FC2643412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5946032"/>
        <c:axId val="1245952272"/>
      </c:barChart>
      <c:catAx>
        <c:axId val="124594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52272"/>
        <c:crosses val="autoZero"/>
        <c:auto val="1"/>
        <c:lblAlgn val="ctr"/>
        <c:lblOffset val="100"/>
        <c:noMultiLvlLbl val="0"/>
      </c:catAx>
      <c:valAx>
        <c:axId val="1245952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46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NR</c:v>
                </c:pt>
                <c:pt idx="1">
                  <c:v>Nu știu</c:v>
                </c:pt>
                <c:pt idx="2">
                  <c:v>Nu voi participa</c:v>
                </c:pt>
                <c:pt idx="3">
                  <c:v>Lipsă răspuns</c:v>
                </c:pt>
                <c:pt idx="4">
                  <c:v>Mișcarea Alternativa Națională</c:v>
                </c:pt>
                <c:pt idx="5">
                  <c:v>Partidul Dezvoltării și Consolidării Moldovei</c:v>
                </c:pt>
                <c:pt idx="6">
                  <c:v>Blocul ÎMPREUNĂ</c:v>
                </c:pt>
                <c:pt idx="7">
                  <c:v>PLDM - Partidul Liberal Democrat din Moldova</c:v>
                </c:pt>
                <c:pt idx="8">
                  <c:v>PSDE - Partidul Social Democrat European</c:v>
                </c:pt>
                <c:pt idx="9">
                  <c:v>PCRM - Partidul Comuniștilor din Republica Moldova</c:v>
                </c:pt>
                <c:pt idx="10">
                  <c:v>PN - Partidul Nostru</c:v>
                </c:pt>
                <c:pt idx="11">
                  <c:v>PSRM - Partidul Socialiștilor din Republica Moldova</c:v>
                </c:pt>
                <c:pt idx="12">
                  <c:v>Blocul Victoria</c:v>
                </c:pt>
                <c:pt idx="13">
                  <c:v>PAS - Partidul Acțiune și Solidaritate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2.7</c:v>
                </c:pt>
                <c:pt idx="1">
                  <c:v>11.8</c:v>
                </c:pt>
                <c:pt idx="2">
                  <c:v>0.1</c:v>
                </c:pt>
                <c:pt idx="3">
                  <c:v>15.4</c:v>
                </c:pt>
                <c:pt idx="4">
                  <c:v>0.6</c:v>
                </c:pt>
                <c:pt idx="5">
                  <c:v>0.7</c:v>
                </c:pt>
                <c:pt idx="6">
                  <c:v>1.2</c:v>
                </c:pt>
                <c:pt idx="7">
                  <c:v>1.3</c:v>
                </c:pt>
                <c:pt idx="8">
                  <c:v>1.4</c:v>
                </c:pt>
                <c:pt idx="9">
                  <c:v>6.1</c:v>
                </c:pt>
                <c:pt idx="10">
                  <c:v>6.4</c:v>
                </c:pt>
                <c:pt idx="11">
                  <c:v>8.3000000000000007</c:v>
                </c:pt>
                <c:pt idx="12">
                  <c:v>12.1</c:v>
                </c:pt>
                <c:pt idx="13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B5-4AC0-B52B-0BF878E58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20330864"/>
        <c:axId val="1220335184"/>
      </c:barChart>
      <c:catAx>
        <c:axId val="1220330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0335184"/>
        <c:crosses val="autoZero"/>
        <c:auto val="1"/>
        <c:lblAlgn val="ctr"/>
        <c:lblOffset val="100"/>
        <c:noMultiLvlLbl val="0"/>
      </c:catAx>
      <c:valAx>
        <c:axId val="1220335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033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17216326220093"/>
          <c:y val="6.4440158904067887E-2"/>
          <c:w val="0.75395764388147135"/>
          <c:h val="0.800396245364059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Foarte rele</c:v>
                </c:pt>
              </c:strCache>
            </c:strRef>
          </c:tx>
          <c:spPr>
            <a:noFill/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Federația Rusă</c:v>
                </c:pt>
                <c:pt idx="1">
                  <c:v>Statele Unite ale Americii</c:v>
                </c:pt>
                <c:pt idx="2">
                  <c:v>Ucraina</c:v>
                </c:pt>
                <c:pt idx="3">
                  <c:v>Uniunea Europeană</c:v>
                </c:pt>
                <c:pt idx="4">
                  <c:v>România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-20.2</c:v>
                </c:pt>
                <c:pt idx="1">
                  <c:v>-3.2</c:v>
                </c:pt>
                <c:pt idx="2">
                  <c:v>-3.2</c:v>
                </c:pt>
                <c:pt idx="3">
                  <c:v>-2</c:v>
                </c:pt>
                <c:pt idx="4">
                  <c:v>-1.7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D-40AA-A82F-D8E794FE63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Federația Rusă</c:v>
                </c:pt>
                <c:pt idx="1">
                  <c:v>Statele Unite ale Americii</c:v>
                </c:pt>
                <c:pt idx="2">
                  <c:v>Ucraina</c:v>
                </c:pt>
                <c:pt idx="3">
                  <c:v>Uniunea Europeană</c:v>
                </c:pt>
                <c:pt idx="4">
                  <c:v>România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-51.3</c:v>
                </c:pt>
                <c:pt idx="1">
                  <c:v>-14.3</c:v>
                </c:pt>
                <c:pt idx="2">
                  <c:v>-13.9</c:v>
                </c:pt>
                <c:pt idx="3">
                  <c:v>-10.3</c:v>
                </c:pt>
                <c:pt idx="4">
                  <c:v>-9.4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D-40AA-A82F-D8E794FE63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Bune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solidFill>
                        <a:schemeClr val="accent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Federația Rusă</c:v>
                </c:pt>
                <c:pt idx="1">
                  <c:v>Statele Unite ale Americii</c:v>
                </c:pt>
                <c:pt idx="2">
                  <c:v>Ucraina</c:v>
                </c:pt>
                <c:pt idx="3">
                  <c:v>Uniunea Europeană</c:v>
                </c:pt>
                <c:pt idx="4">
                  <c:v>România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19.8</c:v>
                </c:pt>
                <c:pt idx="1">
                  <c:v>58.7</c:v>
                </c:pt>
                <c:pt idx="2">
                  <c:v>63.6</c:v>
                </c:pt>
                <c:pt idx="3">
                  <c:v>65</c:v>
                </c:pt>
                <c:pt idx="4">
                  <c:v>64.599999999999994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FD-40AA-A82F-D8E794FE63A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bune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solidFill>
                        <a:schemeClr val="accent1"/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Federația Rusă</c:v>
                </c:pt>
                <c:pt idx="1">
                  <c:v>Statele Unite ale Americii</c:v>
                </c:pt>
                <c:pt idx="2">
                  <c:v>Ucraina</c:v>
                </c:pt>
                <c:pt idx="3">
                  <c:v>Uniunea Europeană</c:v>
                </c:pt>
                <c:pt idx="4">
                  <c:v>România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1.5</c:v>
                </c:pt>
                <c:pt idx="1">
                  <c:v>10.3</c:v>
                </c:pt>
                <c:pt idx="2">
                  <c:v>10</c:v>
                </c:pt>
                <c:pt idx="3">
                  <c:v>14.2</c:v>
                </c:pt>
                <c:pt idx="4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FD-40AA-A82F-D8E794FE6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244569136"/>
        <c:axId val="1244583536"/>
      </c:barChart>
      <c:catAx>
        <c:axId val="124456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83536"/>
        <c:crosses val="autoZero"/>
        <c:auto val="1"/>
        <c:lblAlgn val="ctr"/>
        <c:lblOffset val="100"/>
        <c:noMultiLvlLbl val="0"/>
      </c:catAx>
      <c:valAx>
        <c:axId val="1244583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6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4094107801742"/>
          <c:y val="0"/>
          <c:w val="0.373181083342843"/>
          <c:h val="0.11359080816061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Joe Biden</c:v>
                </c:pt>
                <c:pt idx="1">
                  <c:v>Recep Tayyip Erdoğan</c:v>
                </c:pt>
                <c:pt idx="2">
                  <c:v>Olaf Scholz</c:v>
                </c:pt>
                <c:pt idx="3">
                  <c:v>Vladimir Zelenski</c:v>
                </c:pt>
                <c:pt idx="4">
                  <c:v>Emmanuel Macron</c:v>
                </c:pt>
                <c:pt idx="5">
                  <c:v>Klaus Iohanis</c:v>
                </c:pt>
                <c:pt idx="6">
                  <c:v>Vladimir Putin</c:v>
                </c:pt>
                <c:pt idx="7">
                  <c:v>Alexandr Lukașenco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-40.4</c:v>
                </c:pt>
                <c:pt idx="1">
                  <c:v>-24.8</c:v>
                </c:pt>
                <c:pt idx="2">
                  <c:v>-28.3</c:v>
                </c:pt>
                <c:pt idx="3">
                  <c:v>-45.9</c:v>
                </c:pt>
                <c:pt idx="4">
                  <c:v>-32.299999999999997</c:v>
                </c:pt>
                <c:pt idx="5">
                  <c:v>-31.1</c:v>
                </c:pt>
                <c:pt idx="6">
                  <c:v>-41.1</c:v>
                </c:pt>
                <c:pt idx="7">
                  <c:v>-32.200000000000003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6-4A0B-B10E-159229B8F2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Puțină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Joe Biden</c:v>
                </c:pt>
                <c:pt idx="1">
                  <c:v>Recep Tayyip Erdoğan</c:v>
                </c:pt>
                <c:pt idx="2">
                  <c:v>Olaf Scholz</c:v>
                </c:pt>
                <c:pt idx="3">
                  <c:v>Vladimir Zelenski</c:v>
                </c:pt>
                <c:pt idx="4">
                  <c:v>Emmanuel Macron</c:v>
                </c:pt>
                <c:pt idx="5">
                  <c:v>Klaus Iohanis</c:v>
                </c:pt>
                <c:pt idx="6">
                  <c:v>Vladimir Putin</c:v>
                </c:pt>
                <c:pt idx="7">
                  <c:v>Alexandr Lukașenco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-24.5</c:v>
                </c:pt>
                <c:pt idx="1">
                  <c:v>-29.1</c:v>
                </c:pt>
                <c:pt idx="2">
                  <c:v>-19.8</c:v>
                </c:pt>
                <c:pt idx="3">
                  <c:v>-25.9</c:v>
                </c:pt>
                <c:pt idx="4">
                  <c:v>-25</c:v>
                </c:pt>
                <c:pt idx="5">
                  <c:v>-26.3</c:v>
                </c:pt>
                <c:pt idx="6">
                  <c:v>-23</c:v>
                </c:pt>
                <c:pt idx="7">
                  <c:v>-23.7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76-4A0B-B10E-159229B8F2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Multă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Joe Biden</c:v>
                </c:pt>
                <c:pt idx="1">
                  <c:v>Recep Tayyip Erdoğan</c:v>
                </c:pt>
                <c:pt idx="2">
                  <c:v>Olaf Scholz</c:v>
                </c:pt>
                <c:pt idx="3">
                  <c:v>Vladimir Zelenski</c:v>
                </c:pt>
                <c:pt idx="4">
                  <c:v>Emmanuel Macron</c:v>
                </c:pt>
                <c:pt idx="5">
                  <c:v>Klaus Iohanis</c:v>
                </c:pt>
                <c:pt idx="6">
                  <c:v>Vladimir Putin</c:v>
                </c:pt>
                <c:pt idx="7">
                  <c:v>Alexandr Lukașenco</c:v>
                </c:pt>
              </c:strCache>
            </c:strRef>
          </c:cat>
          <c:val>
            <c:numRef>
              <c:f>Sheet1!$D$2:$D$9</c:f>
              <c:numCache>
                <c:formatCode>0.0</c:formatCode>
                <c:ptCount val="8"/>
                <c:pt idx="0">
                  <c:v>10.6</c:v>
                </c:pt>
                <c:pt idx="1">
                  <c:v>13.4</c:v>
                </c:pt>
                <c:pt idx="2">
                  <c:v>14.3</c:v>
                </c:pt>
                <c:pt idx="3">
                  <c:v>15.1</c:v>
                </c:pt>
                <c:pt idx="4">
                  <c:v>17.3</c:v>
                </c:pt>
                <c:pt idx="5">
                  <c:v>18.600000000000001</c:v>
                </c:pt>
                <c:pt idx="6">
                  <c:v>18.600000000000001</c:v>
                </c:pt>
                <c:pt idx="7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76-4A0B-B10E-159229B8F2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multă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Joe Biden</c:v>
                </c:pt>
                <c:pt idx="1">
                  <c:v>Recep Tayyip Erdoğan</c:v>
                </c:pt>
                <c:pt idx="2">
                  <c:v>Olaf Scholz</c:v>
                </c:pt>
                <c:pt idx="3">
                  <c:v>Vladimir Zelenski</c:v>
                </c:pt>
                <c:pt idx="4">
                  <c:v>Emmanuel Macron</c:v>
                </c:pt>
                <c:pt idx="5">
                  <c:v>Klaus Iohanis</c:v>
                </c:pt>
                <c:pt idx="6">
                  <c:v>Vladimir Putin</c:v>
                </c:pt>
                <c:pt idx="7">
                  <c:v>Alexandr Lukașenco</c:v>
                </c:pt>
              </c:strCache>
            </c:strRef>
          </c:cat>
          <c:val>
            <c:numRef>
              <c:f>Sheet1!$E$2:$E$9</c:f>
              <c:numCache>
                <c:formatCode>0.0</c:formatCode>
                <c:ptCount val="8"/>
                <c:pt idx="0">
                  <c:v>3.1</c:v>
                </c:pt>
                <c:pt idx="1">
                  <c:v>2</c:v>
                </c:pt>
                <c:pt idx="2">
                  <c:v>2.5</c:v>
                </c:pt>
                <c:pt idx="3">
                  <c:v>4.2</c:v>
                </c:pt>
                <c:pt idx="4">
                  <c:v>3.5</c:v>
                </c:pt>
                <c:pt idx="5">
                  <c:v>4.9000000000000004</c:v>
                </c:pt>
                <c:pt idx="6">
                  <c:v>11.4</c:v>
                </c:pt>
                <c:pt idx="7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76-4A0B-B10E-159229B8F2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5913872"/>
        <c:axId val="1245915312"/>
      </c:barChart>
      <c:catAx>
        <c:axId val="124591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15312"/>
        <c:crosses val="autoZero"/>
        <c:auto val="1"/>
        <c:lblAlgn val="ctr"/>
        <c:lblOffset val="100"/>
        <c:tickLblSkip val="1"/>
        <c:noMultiLvlLbl val="0"/>
      </c:catAx>
      <c:valAx>
        <c:axId val="12459153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913872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08288637833312"/>
          <c:y val="0.92592546402121967"/>
          <c:w val="0.67772794705009698"/>
          <c:h val="5.14478040093460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971663416681101E-2"/>
          <c:y val="4.2875985530058502E-2"/>
          <c:w val="0.89452509071162301"/>
          <c:h val="0.7632159803455820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Directia este buna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Sheet1!$B$1:$W$1</c:f>
              <c:strCache>
                <c:ptCount val="22"/>
                <c:pt idx="0">
                  <c:v>Noi -12</c:v>
                </c:pt>
                <c:pt idx="1">
                  <c:v>Apr-13</c:v>
                </c:pt>
                <c:pt idx="2">
                  <c:v>Noi-13</c:v>
                </c:pt>
                <c:pt idx="3">
                  <c:v>Apr-14</c:v>
                </c:pt>
                <c:pt idx="4">
                  <c:v>Nov-14</c:v>
                </c:pt>
                <c:pt idx="5">
                  <c:v>Apr-15</c:v>
                </c:pt>
                <c:pt idx="6">
                  <c:v>Noi-15</c:v>
                </c:pt>
                <c:pt idx="7">
                  <c:v>Apr-16</c:v>
                </c:pt>
                <c:pt idx="8">
                  <c:v>Noi-16</c:v>
                </c:pt>
                <c:pt idx="9">
                  <c:v>Apr-17</c:v>
                </c:pt>
                <c:pt idx="10">
                  <c:v>Noi-17</c:v>
                </c:pt>
                <c:pt idx="11">
                  <c:v>Mai-18</c:v>
                </c:pt>
                <c:pt idx="12">
                  <c:v>Noi-18 </c:v>
                </c:pt>
                <c:pt idx="13">
                  <c:v>Ian-19</c:v>
                </c:pt>
                <c:pt idx="14">
                  <c:v>Dec_19</c:v>
                </c:pt>
                <c:pt idx="15">
                  <c:v>Iun-20</c:v>
                </c:pt>
                <c:pt idx="16">
                  <c:v>Oct-20</c:v>
                </c:pt>
                <c:pt idx="17">
                  <c:v>Feb-21</c:v>
                </c:pt>
                <c:pt idx="18">
                  <c:v>Iun-21</c:v>
                </c:pt>
                <c:pt idx="19">
                  <c:v>Noi-22</c:v>
                </c:pt>
                <c:pt idx="20">
                  <c:v>Aug-23</c:v>
                </c:pt>
                <c:pt idx="21">
                  <c:v> Oct-24</c:v>
                </c:pt>
              </c:strCache>
            </c:strRef>
          </c:cat>
          <c:val>
            <c:numRef>
              <c:f>Sheet1!$B$2:$W$2</c:f>
              <c:numCache>
                <c:formatCode>0%</c:formatCode>
                <c:ptCount val="22"/>
                <c:pt idx="0">
                  <c:v>0.33800000000000002</c:v>
                </c:pt>
                <c:pt idx="1">
                  <c:v>0.23799999999999999</c:v>
                </c:pt>
                <c:pt idx="2">
                  <c:v>0.33900000000000002</c:v>
                </c:pt>
                <c:pt idx="3">
                  <c:v>0.28999999999999998</c:v>
                </c:pt>
                <c:pt idx="4">
                  <c:v>0.38</c:v>
                </c:pt>
                <c:pt idx="5">
                  <c:v>0.26400000000000001</c:v>
                </c:pt>
                <c:pt idx="6">
                  <c:v>0.2</c:v>
                </c:pt>
                <c:pt idx="7">
                  <c:v>0.182</c:v>
                </c:pt>
                <c:pt idx="8">
                  <c:v>0.19</c:v>
                </c:pt>
                <c:pt idx="9">
                  <c:v>0.38</c:v>
                </c:pt>
                <c:pt idx="10">
                  <c:v>0.23</c:v>
                </c:pt>
                <c:pt idx="11">
                  <c:v>0.39</c:v>
                </c:pt>
                <c:pt idx="12">
                  <c:v>0.25</c:v>
                </c:pt>
                <c:pt idx="13">
                  <c:v>0.3</c:v>
                </c:pt>
                <c:pt idx="14">
                  <c:v>0.35</c:v>
                </c:pt>
                <c:pt idx="15">
                  <c:v>0.24</c:v>
                </c:pt>
                <c:pt idx="16">
                  <c:v>0.26</c:v>
                </c:pt>
                <c:pt idx="17">
                  <c:v>0.245</c:v>
                </c:pt>
                <c:pt idx="18">
                  <c:v>0.37800000000000006</c:v>
                </c:pt>
                <c:pt idx="19">
                  <c:v>0.187</c:v>
                </c:pt>
                <c:pt idx="20">
                  <c:v>0.24399999999999999</c:v>
                </c:pt>
                <c:pt idx="21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FE-3B48-976D-0D7AEE8B0A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Directia este  gresita</c:v>
                </c:pt>
              </c:strCache>
            </c:strRef>
          </c:tx>
          <c:dLbls>
            <c:spPr>
              <a:noFill/>
              <a:ln w="25409">
                <a:noFill/>
              </a:ln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Sheet1!$B$1:$W$1</c:f>
              <c:strCache>
                <c:ptCount val="22"/>
                <c:pt idx="0">
                  <c:v>Noi -12</c:v>
                </c:pt>
                <c:pt idx="1">
                  <c:v>Apr-13</c:v>
                </c:pt>
                <c:pt idx="2">
                  <c:v>Noi-13</c:v>
                </c:pt>
                <c:pt idx="3">
                  <c:v>Apr-14</c:v>
                </c:pt>
                <c:pt idx="4">
                  <c:v>Nov-14</c:v>
                </c:pt>
                <c:pt idx="5">
                  <c:v>Apr-15</c:v>
                </c:pt>
                <c:pt idx="6">
                  <c:v>Noi-15</c:v>
                </c:pt>
                <c:pt idx="7">
                  <c:v>Apr-16</c:v>
                </c:pt>
                <c:pt idx="8">
                  <c:v>Noi-16</c:v>
                </c:pt>
                <c:pt idx="9">
                  <c:v>Apr-17</c:v>
                </c:pt>
                <c:pt idx="10">
                  <c:v>Noi-17</c:v>
                </c:pt>
                <c:pt idx="11">
                  <c:v>Mai-18</c:v>
                </c:pt>
                <c:pt idx="12">
                  <c:v>Noi-18 </c:v>
                </c:pt>
                <c:pt idx="13">
                  <c:v>Ian-19</c:v>
                </c:pt>
                <c:pt idx="14">
                  <c:v>Dec_19</c:v>
                </c:pt>
                <c:pt idx="15">
                  <c:v>Iun-20</c:v>
                </c:pt>
                <c:pt idx="16">
                  <c:v>Oct-20</c:v>
                </c:pt>
                <c:pt idx="17">
                  <c:v>Feb-21</c:v>
                </c:pt>
                <c:pt idx="18">
                  <c:v>Iun-21</c:v>
                </c:pt>
                <c:pt idx="19">
                  <c:v>Noi-22</c:v>
                </c:pt>
                <c:pt idx="20">
                  <c:v>Aug-23</c:v>
                </c:pt>
                <c:pt idx="21">
                  <c:v> Oct-24</c:v>
                </c:pt>
              </c:strCache>
            </c:strRef>
          </c:cat>
          <c:val>
            <c:numRef>
              <c:f>Sheet1!$B$3:$W$3</c:f>
              <c:numCache>
                <c:formatCode>0%</c:formatCode>
                <c:ptCount val="22"/>
                <c:pt idx="0">
                  <c:v>0.49099999999999999</c:v>
                </c:pt>
                <c:pt idx="1">
                  <c:v>0.57499999999999996</c:v>
                </c:pt>
                <c:pt idx="2">
                  <c:v>0.49199999999999999</c:v>
                </c:pt>
                <c:pt idx="3">
                  <c:v>0.6</c:v>
                </c:pt>
                <c:pt idx="4">
                  <c:v>0.51</c:v>
                </c:pt>
                <c:pt idx="5">
                  <c:v>0.54600000000000004</c:v>
                </c:pt>
                <c:pt idx="6">
                  <c:v>0.65</c:v>
                </c:pt>
                <c:pt idx="7">
                  <c:v>0.66400000000000003</c:v>
                </c:pt>
                <c:pt idx="8">
                  <c:v>0.628</c:v>
                </c:pt>
                <c:pt idx="9">
                  <c:v>0.52</c:v>
                </c:pt>
                <c:pt idx="10">
                  <c:v>0.57999999999999996</c:v>
                </c:pt>
                <c:pt idx="11">
                  <c:v>0.51</c:v>
                </c:pt>
                <c:pt idx="12">
                  <c:v>0.57999999999999996</c:v>
                </c:pt>
                <c:pt idx="13">
                  <c:v>0.54</c:v>
                </c:pt>
                <c:pt idx="14">
                  <c:v>0.45</c:v>
                </c:pt>
                <c:pt idx="15">
                  <c:v>0.53</c:v>
                </c:pt>
                <c:pt idx="16">
                  <c:v>0.54</c:v>
                </c:pt>
                <c:pt idx="17">
                  <c:v>0.56200000000000006</c:v>
                </c:pt>
                <c:pt idx="18">
                  <c:v>0.50600000000000001</c:v>
                </c:pt>
                <c:pt idx="19">
                  <c:v>0.63600000000000001</c:v>
                </c:pt>
                <c:pt idx="20">
                  <c:v>0.60399999999999998</c:v>
                </c:pt>
                <c:pt idx="21">
                  <c:v>0.66500000000000004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FE-3B48-976D-0D7AEE8B0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1699304"/>
        <c:axId val="2061680680"/>
      </c:lineChart>
      <c:catAx>
        <c:axId val="2061699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1680680"/>
        <c:crosses val="autoZero"/>
        <c:auto val="1"/>
        <c:lblAlgn val="ctr"/>
        <c:lblOffset val="100"/>
        <c:noMultiLvlLbl val="0"/>
      </c:catAx>
      <c:valAx>
        <c:axId val="206168068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42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crossAx val="20616993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7626321974148201"/>
          <c:y val="0.91422594142259705"/>
          <c:w val="0.789255547602004"/>
          <c:h val="8.5773957842982196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Opțiunea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solidFill>
                        <a:schemeClr val="tx1">
                          <a:lumMod val="15000"/>
                          <a:lumOff val="8500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Lipsă răspuns</c:v>
                </c:pt>
                <c:pt idx="1">
                  <c:v>Altceva</c:v>
                </c:pt>
                <c:pt idx="2">
                  <c:v>Instaurarea unei dictaturi</c:v>
                </c:pt>
                <c:pt idx="3">
                  <c:v>Schimbările climaterice</c:v>
                </c:pt>
                <c:pt idx="4">
                  <c:v>Criminalitatea, infracțiunile</c:v>
                </c:pt>
                <c:pt idx="5">
                  <c:v>Securitatea energetică (aprovizionare cu gaz natural, energie electrică, combustibili)</c:v>
                </c:pt>
                <c:pt idx="6">
                  <c:v>Boala</c:v>
                </c:pt>
                <c:pt idx="7">
                  <c:v>Șomajul</c:v>
                </c:pt>
                <c:pt idx="8">
                  <c:v>Criza financiară</c:v>
                </c:pt>
                <c:pt idx="9">
                  <c:v>Migrația populației în afara țării</c:v>
                </c:pt>
                <c:pt idx="10">
                  <c:v>Sărăcia</c:v>
                </c:pt>
                <c:pt idx="11">
                  <c:v>Viitorul copiilor</c:v>
                </c:pt>
                <c:pt idx="12">
                  <c:v>Corupția</c:v>
                </c:pt>
                <c:pt idx="13">
                  <c:v>Un război din regiune</c:v>
                </c:pt>
                <c:pt idx="14">
                  <c:v>Prețurile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</c:v>
                </c:pt>
                <c:pt idx="1">
                  <c:v>5.0000000000000001E-3</c:v>
                </c:pt>
                <c:pt idx="2">
                  <c:v>0</c:v>
                </c:pt>
                <c:pt idx="3">
                  <c:v>0</c:v>
                </c:pt>
                <c:pt idx="4">
                  <c:v>4.5999999999999999E-2</c:v>
                </c:pt>
                <c:pt idx="5">
                  <c:v>1E-3</c:v>
                </c:pt>
                <c:pt idx="6">
                  <c:v>3.0000000000000001E-3</c:v>
                </c:pt>
                <c:pt idx="7">
                  <c:v>7.0999999999999994E-2</c:v>
                </c:pt>
                <c:pt idx="8">
                  <c:v>2E-3</c:v>
                </c:pt>
                <c:pt idx="9">
                  <c:v>0</c:v>
                </c:pt>
                <c:pt idx="10">
                  <c:v>0.315</c:v>
                </c:pt>
                <c:pt idx="11">
                  <c:v>8.4000000000000005E-2</c:v>
                </c:pt>
                <c:pt idx="12">
                  <c:v>0.14599999999999999</c:v>
                </c:pt>
                <c:pt idx="13">
                  <c:v>4.2000000000000003E-2</c:v>
                </c:pt>
                <c:pt idx="14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0-456F-B331-21489037F2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Opțiunea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solidFill>
                        <a:schemeClr val="tx1">
                          <a:lumMod val="15000"/>
                          <a:lumOff val="85000"/>
                        </a:schemeClr>
                      </a:solidFill>
                    </a:ln>
                    <a:noFill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Lipsă răspuns</c:v>
                </c:pt>
                <c:pt idx="1">
                  <c:v>Altceva</c:v>
                </c:pt>
                <c:pt idx="2">
                  <c:v>Instaurarea unei dictaturi</c:v>
                </c:pt>
                <c:pt idx="3">
                  <c:v>Schimbările climaterice</c:v>
                </c:pt>
                <c:pt idx="4">
                  <c:v>Criminalitatea, infracțiunile</c:v>
                </c:pt>
                <c:pt idx="5">
                  <c:v>Securitatea energetică (aprovizionare cu gaz natural, energie electrică, combustibili)</c:v>
                </c:pt>
                <c:pt idx="6">
                  <c:v>Boala</c:v>
                </c:pt>
                <c:pt idx="7">
                  <c:v>Șomajul</c:v>
                </c:pt>
                <c:pt idx="8">
                  <c:v>Criza financiară</c:v>
                </c:pt>
                <c:pt idx="9">
                  <c:v>Migrația populației în afara țării</c:v>
                </c:pt>
                <c:pt idx="10">
                  <c:v>Sărăcia</c:v>
                </c:pt>
                <c:pt idx="11">
                  <c:v>Viitorul copiilor</c:v>
                </c:pt>
                <c:pt idx="12">
                  <c:v>Corupția</c:v>
                </c:pt>
                <c:pt idx="13">
                  <c:v>Un război din regiune</c:v>
                </c:pt>
                <c:pt idx="14">
                  <c:v>Prețurile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2.5000000000000001E-2</c:v>
                </c:pt>
                <c:pt idx="1">
                  <c:v>3.0000000000000001E-3</c:v>
                </c:pt>
                <c:pt idx="2">
                  <c:v>2.1000000000000001E-2</c:v>
                </c:pt>
                <c:pt idx="3">
                  <c:v>2.1000000000000001E-2</c:v>
                </c:pt>
                <c:pt idx="4">
                  <c:v>3.5000000000000003E-2</c:v>
                </c:pt>
                <c:pt idx="5">
                  <c:v>2.2000000000000002E-2</c:v>
                </c:pt>
                <c:pt idx="6">
                  <c:v>4.5999999999999999E-2</c:v>
                </c:pt>
                <c:pt idx="7">
                  <c:v>5.7000000000000002E-2</c:v>
                </c:pt>
                <c:pt idx="8">
                  <c:v>5.2000000000000005E-2</c:v>
                </c:pt>
                <c:pt idx="9">
                  <c:v>1.4999999999999999E-2</c:v>
                </c:pt>
                <c:pt idx="10">
                  <c:v>0</c:v>
                </c:pt>
                <c:pt idx="11">
                  <c:v>0.19399999999999998</c:v>
                </c:pt>
                <c:pt idx="12">
                  <c:v>0.17600000000000002</c:v>
                </c:pt>
                <c:pt idx="13">
                  <c:v>0.20300000000000001</c:v>
                </c:pt>
                <c:pt idx="1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20-456F-B331-21489037F2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Opțiunea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solidFill>
                        <a:schemeClr val="tx1">
                          <a:lumMod val="15000"/>
                          <a:lumOff val="8500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Lipsă răspuns</c:v>
                </c:pt>
                <c:pt idx="1">
                  <c:v>Altceva</c:v>
                </c:pt>
                <c:pt idx="2">
                  <c:v>Instaurarea unei dictaturi</c:v>
                </c:pt>
                <c:pt idx="3">
                  <c:v>Schimbările climaterice</c:v>
                </c:pt>
                <c:pt idx="4">
                  <c:v>Criminalitatea, infracțiunile</c:v>
                </c:pt>
                <c:pt idx="5">
                  <c:v>Securitatea energetică (aprovizionare cu gaz natural, energie electrică, combustibili)</c:v>
                </c:pt>
                <c:pt idx="6">
                  <c:v>Boala</c:v>
                </c:pt>
                <c:pt idx="7">
                  <c:v>Șomajul</c:v>
                </c:pt>
                <c:pt idx="8">
                  <c:v>Criza financiară</c:v>
                </c:pt>
                <c:pt idx="9">
                  <c:v>Migrația populației în afara țării</c:v>
                </c:pt>
                <c:pt idx="10">
                  <c:v>Sărăcia</c:v>
                </c:pt>
                <c:pt idx="11">
                  <c:v>Viitorul copiilor</c:v>
                </c:pt>
                <c:pt idx="12">
                  <c:v>Corupția</c:v>
                </c:pt>
                <c:pt idx="13">
                  <c:v>Un război din regiune</c:v>
                </c:pt>
                <c:pt idx="14">
                  <c:v>Prețurile</c:v>
                </c:pt>
              </c:strCache>
            </c:strRef>
          </c:cat>
          <c:val>
            <c:numRef>
              <c:f>Sheet1!$D$2:$D$16</c:f>
              <c:numCache>
                <c:formatCode>0%</c:formatCode>
                <c:ptCount val="15"/>
                <c:pt idx="0">
                  <c:v>0.09</c:v>
                </c:pt>
                <c:pt idx="1">
                  <c:v>1.7000000000000001E-2</c:v>
                </c:pt>
                <c:pt idx="2">
                  <c:v>4.2000000000000003E-2</c:v>
                </c:pt>
                <c:pt idx="3">
                  <c:v>4.4000000000000004E-2</c:v>
                </c:pt>
                <c:pt idx="4">
                  <c:v>1E-3</c:v>
                </c:pt>
                <c:pt idx="5">
                  <c:v>8.3000000000000004E-2</c:v>
                </c:pt>
                <c:pt idx="6">
                  <c:v>9.6000000000000002E-2</c:v>
                </c:pt>
                <c:pt idx="7">
                  <c:v>1.7000000000000001E-2</c:v>
                </c:pt>
                <c:pt idx="8">
                  <c:v>0.11699999999999999</c:v>
                </c:pt>
                <c:pt idx="9">
                  <c:v>0.22899999999999998</c:v>
                </c:pt>
                <c:pt idx="10">
                  <c:v>0</c:v>
                </c:pt>
                <c:pt idx="11">
                  <c:v>0.08</c:v>
                </c:pt>
                <c:pt idx="12">
                  <c:v>3.7999999999999999E-2</c:v>
                </c:pt>
                <c:pt idx="13">
                  <c:v>0.14599999999999999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20-456F-B331-21489037F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4583056"/>
        <c:axId val="1244568176"/>
      </c:barChart>
      <c:catAx>
        <c:axId val="1244583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68176"/>
        <c:crosses val="autoZero"/>
        <c:auto val="1"/>
        <c:lblAlgn val="ctr"/>
        <c:lblOffset val="100"/>
        <c:noMultiLvlLbl val="0"/>
      </c:catAx>
      <c:valAx>
        <c:axId val="1244568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58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Corupția</c:v>
                </c:pt>
                <c:pt idx="1">
                  <c:v>Viitorul copiilor</c:v>
                </c:pt>
                <c:pt idx="2">
                  <c:v>Sărăcia</c:v>
                </c:pt>
                <c:pt idx="3">
                  <c:v>Un război din regiune</c:v>
                </c:pt>
                <c:pt idx="4">
                  <c:v>Prețurile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0.44</c:v>
                </c:pt>
                <c:pt idx="1">
                  <c:v>0.45</c:v>
                </c:pt>
                <c:pt idx="2">
                  <c:v>0.56999999999999995</c:v>
                </c:pt>
                <c:pt idx="3">
                  <c:v>0.08</c:v>
                </c:pt>
                <c:pt idx="4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8-4089-9DB6-3CB22D3449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Corupția</c:v>
                </c:pt>
                <c:pt idx="1">
                  <c:v>Viitorul copiilor</c:v>
                </c:pt>
                <c:pt idx="2">
                  <c:v>Sărăcia</c:v>
                </c:pt>
                <c:pt idx="3">
                  <c:v>Un război din regiune</c:v>
                </c:pt>
                <c:pt idx="4">
                  <c:v>Prețurile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0.23</c:v>
                </c:pt>
                <c:pt idx="1">
                  <c:v>0.37</c:v>
                </c:pt>
                <c:pt idx="2">
                  <c:v>0.4</c:v>
                </c:pt>
                <c:pt idx="3">
                  <c:v>0.41</c:v>
                </c:pt>
                <c:pt idx="4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48-4089-9DB6-3CB22D3449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Corupția</c:v>
                </c:pt>
                <c:pt idx="1">
                  <c:v>Viitorul copiilor</c:v>
                </c:pt>
                <c:pt idx="2">
                  <c:v>Sărăcia</c:v>
                </c:pt>
                <c:pt idx="3">
                  <c:v>Un război din regiune</c:v>
                </c:pt>
                <c:pt idx="4">
                  <c:v>Prețurile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0.26</c:v>
                </c:pt>
                <c:pt idx="1">
                  <c:v>0.44</c:v>
                </c:pt>
                <c:pt idx="2">
                  <c:v>0.48</c:v>
                </c:pt>
                <c:pt idx="3">
                  <c:v>0.36</c:v>
                </c:pt>
                <c:pt idx="4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48-4089-9DB6-3CB22D34495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Corupția</c:v>
                </c:pt>
                <c:pt idx="1">
                  <c:v>Viitorul copiilor</c:v>
                </c:pt>
                <c:pt idx="2">
                  <c:v>Sărăcia</c:v>
                </c:pt>
                <c:pt idx="3">
                  <c:v>Un război din regiune</c:v>
                </c:pt>
                <c:pt idx="4">
                  <c:v>Prețurile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0.36</c:v>
                </c:pt>
                <c:pt idx="1">
                  <c:v>0.36</c:v>
                </c:pt>
                <c:pt idx="2">
                  <c:v>0.32</c:v>
                </c:pt>
                <c:pt idx="3">
                  <c:v>0.39</c:v>
                </c:pt>
                <c:pt idx="4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48-4089-9DB6-3CB22D344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3116496"/>
        <c:axId val="1103124656"/>
      </c:barChart>
      <c:catAx>
        <c:axId val="110311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124656"/>
        <c:crosses val="autoZero"/>
        <c:auto val="1"/>
        <c:lblAlgn val="ctr"/>
        <c:lblOffset val="100"/>
        <c:noMultiLvlLbl val="0"/>
      </c:catAx>
      <c:valAx>
        <c:axId val="110312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311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69871429114839"/>
          <c:y val="7.4727672691112454E-2"/>
          <c:w val="0.70729287915097572"/>
          <c:h val="0.871187200309469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Deloc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Sheet1!$A$2:$A$23</c:f>
              <c:strCache>
                <c:ptCount val="22"/>
                <c:pt idx="0">
                  <c:v>Partidele politice din Moldova</c:v>
                </c:pt>
                <c:pt idx="1">
                  <c:v>Sistemul judiciar (justiția în general)</c:v>
                </c:pt>
                <c:pt idx="2">
                  <c:v>Procuratura Anticorupție</c:v>
                </c:pt>
                <c:pt idx="3">
                  <c:v>Procuratura Generală</c:v>
                </c:pt>
                <c:pt idx="4">
                  <c:v>Sindicate</c:v>
                </c:pt>
                <c:pt idx="5">
                  <c:v>Centrul Național Anticorupție (CNA)</c:v>
                </c:pt>
                <c:pt idx="6">
                  <c:v>Organizațiile societății civile (OSC/ONG)</c:v>
                </c:pt>
                <c:pt idx="7">
                  <c:v>Parlamentul Republicii Moldova</c:v>
                </c:pt>
                <c:pt idx="8">
                  <c:v>Curtea Constituțională</c:v>
                </c:pt>
                <c:pt idx="9">
                  <c:v>Serviciul de Informații și Securitate (SIS)</c:v>
                </c:pt>
                <c:pt idx="10">
                  <c:v>Birourile de avocați</c:v>
                </c:pt>
                <c:pt idx="11">
                  <c:v>Guvernul Republicii Moldova</c:v>
                </c:pt>
                <c:pt idx="12">
                  <c:v>Serviciul Vamal</c:v>
                </c:pt>
                <c:pt idx="13">
                  <c:v>Mass-media digitală</c:v>
                </c:pt>
                <c:pt idx="14">
                  <c:v>Serviciul Fiscal de Stat (SFS/fisc)</c:v>
                </c:pt>
                <c:pt idx="15">
                  <c:v>Comisia Electorală Centrală (CEC)</c:v>
                </c:pt>
                <c:pt idx="16">
                  <c:v>Armata națională</c:v>
                </c:pt>
                <c:pt idx="17">
                  <c:v>Mass-media tradițională (TV, radio, ziare, reviste)</c:v>
                </c:pt>
                <c:pt idx="18">
                  <c:v>Banca Națională a Moldovei</c:v>
                </c:pt>
                <c:pt idx="19">
                  <c:v>Președintele Republicii Moldova</c:v>
                </c:pt>
                <c:pt idx="20">
                  <c:v>Primăria locală</c:v>
                </c:pt>
                <c:pt idx="21">
                  <c:v>Biserică (toate confesiunile)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-42.9</c:v>
                </c:pt>
                <c:pt idx="1">
                  <c:v>-37.200000000000003</c:v>
                </c:pt>
                <c:pt idx="2">
                  <c:v>-37.700000000000003</c:v>
                </c:pt>
                <c:pt idx="3">
                  <c:v>-34.1</c:v>
                </c:pt>
                <c:pt idx="4">
                  <c:v>-28.8</c:v>
                </c:pt>
                <c:pt idx="5">
                  <c:v>-34.200000000000003</c:v>
                </c:pt>
                <c:pt idx="6">
                  <c:v>-21.7</c:v>
                </c:pt>
                <c:pt idx="7">
                  <c:v>-43.3</c:v>
                </c:pt>
                <c:pt idx="8">
                  <c:v>-29.4</c:v>
                </c:pt>
                <c:pt idx="9">
                  <c:v>-24.9</c:v>
                </c:pt>
                <c:pt idx="10">
                  <c:v>-26.3</c:v>
                </c:pt>
                <c:pt idx="11">
                  <c:v>-38.6</c:v>
                </c:pt>
                <c:pt idx="12">
                  <c:v>-26.3</c:v>
                </c:pt>
                <c:pt idx="13">
                  <c:v>-21.9</c:v>
                </c:pt>
                <c:pt idx="14">
                  <c:v>-24.9</c:v>
                </c:pt>
                <c:pt idx="15">
                  <c:v>-29.4</c:v>
                </c:pt>
                <c:pt idx="16">
                  <c:v>-25.4</c:v>
                </c:pt>
                <c:pt idx="17">
                  <c:v>-23.6</c:v>
                </c:pt>
                <c:pt idx="18">
                  <c:v>-23.7</c:v>
                </c:pt>
                <c:pt idx="19">
                  <c:v>-40.200000000000003</c:v>
                </c:pt>
                <c:pt idx="20">
                  <c:v>-14.2</c:v>
                </c:pt>
                <c:pt idx="21">
                  <c:v>-15.7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8-4A40-A7A2-5C1639FB7E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Mică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Sheet1!$A$2:$A$23</c:f>
              <c:strCache>
                <c:ptCount val="22"/>
                <c:pt idx="0">
                  <c:v>Partidele politice din Moldova</c:v>
                </c:pt>
                <c:pt idx="1">
                  <c:v>Sistemul judiciar (justiția în general)</c:v>
                </c:pt>
                <c:pt idx="2">
                  <c:v>Procuratura Anticorupție</c:v>
                </c:pt>
                <c:pt idx="3">
                  <c:v>Procuratura Generală</c:v>
                </c:pt>
                <c:pt idx="4">
                  <c:v>Sindicate</c:v>
                </c:pt>
                <c:pt idx="5">
                  <c:v>Centrul Național Anticorupție (CNA)</c:v>
                </c:pt>
                <c:pt idx="6">
                  <c:v>Organizațiile societății civile (OSC/ONG)</c:v>
                </c:pt>
                <c:pt idx="7">
                  <c:v>Parlamentul Republicii Moldova</c:v>
                </c:pt>
                <c:pt idx="8">
                  <c:v>Curtea Constituțională</c:v>
                </c:pt>
                <c:pt idx="9">
                  <c:v>Serviciul de Informații și Securitate (SIS)</c:v>
                </c:pt>
                <c:pt idx="10">
                  <c:v>Birourile de avocați</c:v>
                </c:pt>
                <c:pt idx="11">
                  <c:v>Guvernul Republicii Moldova</c:v>
                </c:pt>
                <c:pt idx="12">
                  <c:v>Serviciul Vamal</c:v>
                </c:pt>
                <c:pt idx="13">
                  <c:v>Mass-media digitală</c:v>
                </c:pt>
                <c:pt idx="14">
                  <c:v>Serviciul Fiscal de Stat (SFS/fisc)</c:v>
                </c:pt>
                <c:pt idx="15">
                  <c:v>Comisia Electorală Centrală (CEC)</c:v>
                </c:pt>
                <c:pt idx="16">
                  <c:v>Armata națională</c:v>
                </c:pt>
                <c:pt idx="17">
                  <c:v>Mass-media tradițională (TV, radio, ziare, reviste)</c:v>
                </c:pt>
                <c:pt idx="18">
                  <c:v>Banca Națională a Moldovei</c:v>
                </c:pt>
                <c:pt idx="19">
                  <c:v>Președintele Republicii Moldova</c:v>
                </c:pt>
                <c:pt idx="20">
                  <c:v>Primăria locală</c:v>
                </c:pt>
                <c:pt idx="21">
                  <c:v>Biserică (toate confesiunile)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-39.700000000000003</c:v>
                </c:pt>
                <c:pt idx="1">
                  <c:v>-33</c:v>
                </c:pt>
                <c:pt idx="2">
                  <c:v>-29</c:v>
                </c:pt>
                <c:pt idx="3">
                  <c:v>-28.5</c:v>
                </c:pt>
                <c:pt idx="4">
                  <c:v>-24.7</c:v>
                </c:pt>
                <c:pt idx="5">
                  <c:v>-27.2</c:v>
                </c:pt>
                <c:pt idx="6">
                  <c:v>-24.5</c:v>
                </c:pt>
                <c:pt idx="7">
                  <c:v>-30.3</c:v>
                </c:pt>
                <c:pt idx="8">
                  <c:v>-28.5</c:v>
                </c:pt>
                <c:pt idx="9">
                  <c:v>-28.2</c:v>
                </c:pt>
                <c:pt idx="10">
                  <c:v>-29.3</c:v>
                </c:pt>
                <c:pt idx="11">
                  <c:v>-30.4</c:v>
                </c:pt>
                <c:pt idx="12">
                  <c:v>-30.9</c:v>
                </c:pt>
                <c:pt idx="13">
                  <c:v>-38.700000000000003</c:v>
                </c:pt>
                <c:pt idx="14">
                  <c:v>-27.7</c:v>
                </c:pt>
                <c:pt idx="15">
                  <c:v>-26.2</c:v>
                </c:pt>
                <c:pt idx="16">
                  <c:v>-28.8</c:v>
                </c:pt>
                <c:pt idx="17">
                  <c:v>-39.9</c:v>
                </c:pt>
                <c:pt idx="18">
                  <c:v>-29</c:v>
                </c:pt>
                <c:pt idx="19">
                  <c:v>-20.3</c:v>
                </c:pt>
                <c:pt idx="20">
                  <c:v>-26.7</c:v>
                </c:pt>
                <c:pt idx="21">
                  <c:v>-17.3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8-4A40-A7A2-5C1639FB7E3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Sheet1!$A$2:$A$23</c:f>
              <c:strCache>
                <c:ptCount val="22"/>
                <c:pt idx="0">
                  <c:v>Partidele politice din Moldova</c:v>
                </c:pt>
                <c:pt idx="1">
                  <c:v>Sistemul judiciar (justiția în general)</c:v>
                </c:pt>
                <c:pt idx="2">
                  <c:v>Procuratura Anticorupție</c:v>
                </c:pt>
                <c:pt idx="3">
                  <c:v>Procuratura Generală</c:v>
                </c:pt>
                <c:pt idx="4">
                  <c:v>Sindicate</c:v>
                </c:pt>
                <c:pt idx="5">
                  <c:v>Centrul Național Anticorupție (CNA)</c:v>
                </c:pt>
                <c:pt idx="6">
                  <c:v>Organizațiile societății civile (OSC/ONG)</c:v>
                </c:pt>
                <c:pt idx="7">
                  <c:v>Parlamentul Republicii Moldova</c:v>
                </c:pt>
                <c:pt idx="8">
                  <c:v>Curtea Constituțională</c:v>
                </c:pt>
                <c:pt idx="9">
                  <c:v>Serviciul de Informații și Securitate (SIS)</c:v>
                </c:pt>
                <c:pt idx="10">
                  <c:v>Birourile de avocați</c:v>
                </c:pt>
                <c:pt idx="11">
                  <c:v>Guvernul Republicii Moldova</c:v>
                </c:pt>
                <c:pt idx="12">
                  <c:v>Serviciul Vamal</c:v>
                </c:pt>
                <c:pt idx="13">
                  <c:v>Mass-media digitală</c:v>
                </c:pt>
                <c:pt idx="14">
                  <c:v>Serviciul Fiscal de Stat (SFS/fisc)</c:v>
                </c:pt>
                <c:pt idx="15">
                  <c:v>Comisia Electorală Centrală (CEC)</c:v>
                </c:pt>
                <c:pt idx="16">
                  <c:v>Armata națională</c:v>
                </c:pt>
                <c:pt idx="17">
                  <c:v>Mass-media tradițională (TV, radio, ziare, reviste)</c:v>
                </c:pt>
                <c:pt idx="18">
                  <c:v>Banca Națională a Moldovei</c:v>
                </c:pt>
                <c:pt idx="19">
                  <c:v>Președintele Republicii Moldova</c:v>
                </c:pt>
                <c:pt idx="20">
                  <c:v>Primăria locală</c:v>
                </c:pt>
                <c:pt idx="21">
                  <c:v>Biserică (toate confesiunile)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8.8000000000000007</c:v>
                </c:pt>
                <c:pt idx="1">
                  <c:v>13.9</c:v>
                </c:pt>
                <c:pt idx="2">
                  <c:v>13.3</c:v>
                </c:pt>
                <c:pt idx="3">
                  <c:v>14.7</c:v>
                </c:pt>
                <c:pt idx="4">
                  <c:v>15.5</c:v>
                </c:pt>
                <c:pt idx="5">
                  <c:v>15.6</c:v>
                </c:pt>
                <c:pt idx="6">
                  <c:v>17.5</c:v>
                </c:pt>
                <c:pt idx="7">
                  <c:v>17.600000000000001</c:v>
                </c:pt>
                <c:pt idx="8">
                  <c:v>18.3</c:v>
                </c:pt>
                <c:pt idx="9">
                  <c:v>19.100000000000001</c:v>
                </c:pt>
                <c:pt idx="10">
                  <c:v>20.2</c:v>
                </c:pt>
                <c:pt idx="11">
                  <c:v>20.399999999999999</c:v>
                </c:pt>
                <c:pt idx="12">
                  <c:v>22.7</c:v>
                </c:pt>
                <c:pt idx="13">
                  <c:v>25</c:v>
                </c:pt>
                <c:pt idx="14">
                  <c:v>27.7</c:v>
                </c:pt>
                <c:pt idx="15">
                  <c:v>25.7</c:v>
                </c:pt>
                <c:pt idx="16">
                  <c:v>26.5</c:v>
                </c:pt>
                <c:pt idx="17">
                  <c:v>27</c:v>
                </c:pt>
                <c:pt idx="18">
                  <c:v>27</c:v>
                </c:pt>
                <c:pt idx="19">
                  <c:v>23.7</c:v>
                </c:pt>
                <c:pt idx="20">
                  <c:v>41.3</c:v>
                </c:pt>
                <c:pt idx="21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78-4A40-A7A2-5C1639FB7E3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Foarte mare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Sheet1!$A$2:$A$23</c:f>
              <c:strCache>
                <c:ptCount val="22"/>
                <c:pt idx="0">
                  <c:v>Partidele politice din Moldova</c:v>
                </c:pt>
                <c:pt idx="1">
                  <c:v>Sistemul judiciar (justiția în general)</c:v>
                </c:pt>
                <c:pt idx="2">
                  <c:v>Procuratura Anticorupție</c:v>
                </c:pt>
                <c:pt idx="3">
                  <c:v>Procuratura Generală</c:v>
                </c:pt>
                <c:pt idx="4">
                  <c:v>Sindicate</c:v>
                </c:pt>
                <c:pt idx="5">
                  <c:v>Centrul Național Anticorupție (CNA)</c:v>
                </c:pt>
                <c:pt idx="6">
                  <c:v>Organizațiile societății civile (OSC/ONG)</c:v>
                </c:pt>
                <c:pt idx="7">
                  <c:v>Parlamentul Republicii Moldova</c:v>
                </c:pt>
                <c:pt idx="8">
                  <c:v>Curtea Constituțională</c:v>
                </c:pt>
                <c:pt idx="9">
                  <c:v>Serviciul de Informații și Securitate (SIS)</c:v>
                </c:pt>
                <c:pt idx="10">
                  <c:v>Birourile de avocați</c:v>
                </c:pt>
                <c:pt idx="11">
                  <c:v>Guvernul Republicii Moldova</c:v>
                </c:pt>
                <c:pt idx="12">
                  <c:v>Serviciul Vamal</c:v>
                </c:pt>
                <c:pt idx="13">
                  <c:v>Mass-media digitală</c:v>
                </c:pt>
                <c:pt idx="14">
                  <c:v>Serviciul Fiscal de Stat (SFS/fisc)</c:v>
                </c:pt>
                <c:pt idx="15">
                  <c:v>Comisia Electorală Centrală (CEC)</c:v>
                </c:pt>
                <c:pt idx="16">
                  <c:v>Armata națională</c:v>
                </c:pt>
                <c:pt idx="17">
                  <c:v>Mass-media tradițională (TV, radio, ziare, reviste)</c:v>
                </c:pt>
                <c:pt idx="18">
                  <c:v>Banca Națională a Moldovei</c:v>
                </c:pt>
                <c:pt idx="19">
                  <c:v>Președintele Republicii Moldova</c:v>
                </c:pt>
                <c:pt idx="20">
                  <c:v>Primăria locală</c:v>
                </c:pt>
                <c:pt idx="21">
                  <c:v>Biserică (toate confesiunile)</c:v>
                </c:pt>
              </c:strCache>
            </c:strRef>
          </c:cat>
          <c:val>
            <c:numRef>
              <c:f>Sheet1!$E$2:$E$23</c:f>
              <c:numCache>
                <c:formatCode>General</c:formatCode>
                <c:ptCount val="22"/>
                <c:pt idx="0">
                  <c:v>0.6</c:v>
                </c:pt>
                <c:pt idx="1">
                  <c:v>1.3</c:v>
                </c:pt>
                <c:pt idx="2">
                  <c:v>2</c:v>
                </c:pt>
                <c:pt idx="3">
                  <c:v>2.2999999999999998</c:v>
                </c:pt>
                <c:pt idx="4">
                  <c:v>1.8</c:v>
                </c:pt>
                <c:pt idx="5">
                  <c:v>2.8</c:v>
                </c:pt>
                <c:pt idx="6">
                  <c:v>1.7</c:v>
                </c:pt>
                <c:pt idx="7">
                  <c:v>2.9</c:v>
                </c:pt>
                <c:pt idx="8">
                  <c:v>2.8</c:v>
                </c:pt>
                <c:pt idx="9">
                  <c:v>2.8</c:v>
                </c:pt>
                <c:pt idx="10">
                  <c:v>2.2000000000000002</c:v>
                </c:pt>
                <c:pt idx="11">
                  <c:v>3.3</c:v>
                </c:pt>
                <c:pt idx="12">
                  <c:v>2</c:v>
                </c:pt>
                <c:pt idx="13">
                  <c:v>3.6</c:v>
                </c:pt>
                <c:pt idx="14">
                  <c:v>2</c:v>
                </c:pt>
                <c:pt idx="15">
                  <c:v>4.4000000000000004</c:v>
                </c:pt>
                <c:pt idx="16">
                  <c:v>3.6</c:v>
                </c:pt>
                <c:pt idx="17">
                  <c:v>3.9</c:v>
                </c:pt>
                <c:pt idx="18">
                  <c:v>4.4000000000000004</c:v>
                </c:pt>
                <c:pt idx="19">
                  <c:v>11.6</c:v>
                </c:pt>
                <c:pt idx="20">
                  <c:v>13.8</c:v>
                </c:pt>
                <c:pt idx="21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78-4A40-A7A2-5C1639FB7E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155747296"/>
        <c:axId val="1155752096"/>
      </c:barChart>
      <c:catAx>
        <c:axId val="115574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752096"/>
        <c:crosses val="autoZero"/>
        <c:auto val="1"/>
        <c:lblAlgn val="ctr"/>
        <c:lblOffset val="100"/>
        <c:noMultiLvlLbl val="0"/>
      </c:catAx>
      <c:valAx>
        <c:axId val="1155752096"/>
        <c:scaling>
          <c:orientation val="minMax"/>
          <c:max val="70"/>
          <c:min val="-9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74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372113811860473"/>
          <c:y val="0"/>
          <c:w val="0.52816158849709005"/>
          <c:h val="9.07984438315928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71716307200731"/>
          <c:y val="3.3940103369484137E-2"/>
          <c:w val="0.73227443037011686"/>
          <c:h val="0.805338707724203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Nu răspund</c:v>
                </c:pt>
                <c:pt idx="1">
                  <c:v>Nu știu</c:v>
                </c:pt>
                <c:pt idx="2">
                  <c:v>Deloc</c:v>
                </c:pt>
                <c:pt idx="3">
                  <c:v>Mică</c:v>
                </c:pt>
                <c:pt idx="4">
                  <c:v>Medie</c:v>
                </c:pt>
                <c:pt idx="5">
                  <c:v>Mare</c:v>
                </c:pt>
                <c:pt idx="6">
                  <c:v>Foarte mare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3.0000000000000001E-3</c:v>
                </c:pt>
                <c:pt idx="1">
                  <c:v>6.0000000000000001E-3</c:v>
                </c:pt>
                <c:pt idx="2">
                  <c:v>0.223</c:v>
                </c:pt>
                <c:pt idx="3">
                  <c:v>0.184</c:v>
                </c:pt>
                <c:pt idx="4">
                  <c:v>0.373</c:v>
                </c:pt>
                <c:pt idx="5">
                  <c:v>0.14800000000000002</c:v>
                </c:pt>
                <c:pt idx="6">
                  <c:v>6.3E-2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E5-4677-97C2-6EA1E2B9A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5031039"/>
        <c:axId val="1145014719"/>
      </c:barChart>
      <c:catAx>
        <c:axId val="11450310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14719"/>
        <c:crosses val="autoZero"/>
        <c:auto val="1"/>
        <c:lblAlgn val="ctr"/>
        <c:lblOffset val="100"/>
        <c:noMultiLvlLbl val="0"/>
      </c:catAx>
      <c:valAx>
        <c:axId val="11450147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3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Nu răspund</c:v>
                </c:pt>
                <c:pt idx="1">
                  <c:v>Nu știu</c:v>
                </c:pt>
                <c:pt idx="2">
                  <c:v>Nimeni</c:v>
                </c:pt>
                <c:pt idx="3">
                  <c:v>Altcineva</c:v>
                </c:pt>
                <c:pt idx="4">
                  <c:v>Andrei Năstase</c:v>
                </c:pt>
                <c:pt idx="5">
                  <c:v>Ion Ceban</c:v>
                </c:pt>
                <c:pt idx="6">
                  <c:v>Igor Munteanu</c:v>
                </c:pt>
                <c:pt idx="7">
                  <c:v>Tudor Ulianovschi</c:v>
                </c:pt>
                <c:pt idx="8">
                  <c:v>Irina Vlah</c:v>
                </c:pt>
                <c:pt idx="9">
                  <c:v>Ion Chicu</c:v>
                </c:pt>
                <c:pt idx="10">
                  <c:v>Vasile Tarlev</c:v>
                </c:pt>
                <c:pt idx="11">
                  <c:v>Igor Dodon</c:v>
                </c:pt>
                <c:pt idx="12">
                  <c:v>Alexandr Stoianoglo</c:v>
                </c:pt>
                <c:pt idx="13">
                  <c:v>Renato Usatîi</c:v>
                </c:pt>
                <c:pt idx="14">
                  <c:v>Ilan Șor</c:v>
                </c:pt>
                <c:pt idx="15">
                  <c:v>Maia Sandu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2.6000000000000002E-2</c:v>
                </c:pt>
                <c:pt idx="1">
                  <c:v>0.10199999999999999</c:v>
                </c:pt>
                <c:pt idx="2">
                  <c:v>0.17399999999999999</c:v>
                </c:pt>
                <c:pt idx="3">
                  <c:v>4.2000000000000003E-2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1.3000000000000001E-2</c:v>
                </c:pt>
                <c:pt idx="8">
                  <c:v>1.7000000000000001E-2</c:v>
                </c:pt>
                <c:pt idx="9">
                  <c:v>2.7999999999999997E-2</c:v>
                </c:pt>
                <c:pt idx="10">
                  <c:v>2.8999999999999998E-2</c:v>
                </c:pt>
                <c:pt idx="11">
                  <c:v>4.5999999999999999E-2</c:v>
                </c:pt>
                <c:pt idx="12">
                  <c:v>7.400000000000001E-2</c:v>
                </c:pt>
                <c:pt idx="13">
                  <c:v>9.0999999999999998E-2</c:v>
                </c:pt>
                <c:pt idx="14">
                  <c:v>9.9000000000000005E-2</c:v>
                </c:pt>
                <c:pt idx="15">
                  <c:v>0.22899999999999998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F-4489-8EAB-510C787FF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5051199"/>
        <c:axId val="1145058399"/>
      </c:barChart>
      <c:catAx>
        <c:axId val="1145051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58399"/>
        <c:crosses val="autoZero"/>
        <c:auto val="1"/>
        <c:lblAlgn val="ctr"/>
        <c:lblOffset val="100"/>
        <c:noMultiLvlLbl val="0"/>
      </c:catAx>
      <c:valAx>
        <c:axId val="11450583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5051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CAEAE-1071-4338-B1E1-8C33ABF6B13A}" type="datetimeFigureOut">
              <a:rPr lang="en-US" smtClean="0"/>
              <a:t>17-Oct-24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2AB9B-61AF-47B2-B70B-E453D63F0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3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72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0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50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1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4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1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50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2AB9B-61AF-47B2-B70B-E453D63F061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8C5F-5435-1454-F3E8-5825272D7AC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43DD9-4F6C-3FBE-A364-F3AA57A173E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DD350-E4B3-8429-2CFF-24D134A5D1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8AEA92-C122-47ED-9CE6-C6784CF43EDF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AD01E-447E-C032-273F-7CC77F9AA31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54D94-9A74-F806-CEAB-730B250BDA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6C7519-D0F5-4276-9F31-A365469641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696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3289-EFD8-DE17-593F-0AFA38C7AF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13072-90B0-F471-4C93-D5F2F43DD22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9F55F-5EE5-A60B-0CCF-9C37067031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C8955C-069B-4D68-ADE7-0BDE45C38B0E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9CAF9-613D-FB1B-CA05-2BFDB2CB56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E144B-6AB1-BFB8-9859-D119AB95EF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44E58F-EE86-403A-A889-35637CCF92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FC21B7-D15A-78D2-6B75-4AA311AF5E1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84D31-9191-5095-C4B4-FE5DDF27B9C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B7A09-48F5-12D4-D17A-7D7E055431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F4E14F-0AF6-4F8B-902A-C7CDCCDFBE0C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298D6-1A39-3C94-BBBF-6BCE73C1A29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400FE-7F0E-C810-ED57-54DE1933A5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13550D-C538-4F57-910B-27DB571A6F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2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7886-A10D-EB41-A608-8A9A1BCC72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68EB1690-919C-77AF-D727-07F658DCB069}"/>
              </a:ext>
            </a:extLst>
          </p:cNvPr>
          <p:cNvSpPr txBox="1">
            <a:spLocks noGrp="1"/>
          </p:cNvSpPr>
          <p:nvPr>
            <p:ph type="chart" idx="1"/>
          </p:nvPr>
        </p:nvSpPr>
        <p:spPr>
          <a:xfrm>
            <a:off x="624416" y="1628775"/>
            <a:ext cx="10972800" cy="452595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B2C38A-9F6C-BF32-62AF-588E361FD13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F63741-3481-7A52-F004-B13CEC311C7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C9F780-CAE8-38E5-D400-8ABD4491E0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F84CC5-AA89-4D07-81AC-75F899F3B78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3580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A242F-901B-C37A-1FE3-902049F45E8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30BC2-6866-7DD8-815D-C608B998B0C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2EA59-DC39-FB7D-9D24-C0736111E5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6F4C36-86BE-4242-87FF-4304FE3ADC44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5848A-05A9-1180-2C28-600D5F16B2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2548E-BB4F-C925-C253-E9C7F79E67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4E2F82-3618-41BC-8997-E8A165B1CA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4739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D6C93-8318-3764-0D23-E3D0ADB2EC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34976-01B1-F06D-6C8B-55993E58B8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71DF5-59CB-503C-F0FE-322845E67F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D712FF-BB50-4B74-B845-B738150B5442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896F6-7AF3-8FE7-571B-B2C231C7F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EA36-A57A-898C-BB24-67672AC81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14B45-F2F0-4DBC-873B-8ACA1C1911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9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D0984-701F-A0BB-BC0E-C6AABE2A249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68A01-D070-642E-F999-2A77E9B854F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ADE4D3-FA3F-35FE-916C-9F0381B7F3A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0E7CB-5ED5-BF69-AFB8-4C1F190B14A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B52620-3DAD-4F54-A2B1-8631DBEE7BD4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069F3-3A0F-F62B-DD65-D80FD3AD0F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D449C-F475-4C1B-E79B-14CE8351D8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B6C48B-938B-41BB-BEE3-7391685C33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1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4C304-C299-8A4B-4B8A-32FF758FE5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64A3B-2290-0CD4-CC96-2C255F5AF5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AE909-EDAD-4F94-2F1C-53D34E9193D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F29C6B-FE42-1875-0DF0-B4D3DF362F7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379A31-25F0-F094-7F1C-93411E72D33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F15D24-3B0B-53B7-219A-D839ED01EA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8162B4-09DE-4C21-B5A6-F3338B88F06E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2BC53-F475-5667-F007-C4103AF35FE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11950B-758E-385B-125D-87B7966FE7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120C4B-B5E8-46CE-891B-357F055B718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5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3F18-543D-1799-773C-C5FD094209C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B35F74-C240-FC5F-C8C7-B4F8856BF1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A161E5-9BCB-4AAA-9999-CB4E3767497E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50BDD-7595-F7B5-7082-9AC37DA48E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C3AC1-FBD0-B87F-B40A-89CDD71E23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68B778-52BB-422B-846F-2FC0336786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8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79C789-CA0F-24B8-1508-129AFE299E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7EFFB7-CDF8-4A5F-A1BD-86DE151A6566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232BE2-69A8-E0B7-CFBB-891F4A3629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02209-F7B9-3E76-0A7D-3AC5D1E3C0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C39FEC-1C6C-463B-A890-146981E095A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5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0BB9-5217-7405-C048-C49F8B24E1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DAA50-AFD0-9E0F-F71B-FFD9983B4A3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37D4A-339B-54B6-A25F-AB6E4570103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3118B-716B-1C1C-0DDD-E84964B210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40828E-CE51-4AE6-B50B-F37E8FA0417D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4E409-0C36-6B9D-E052-80056867D7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84B7C-A0FA-CFDB-E5A5-8A242AAE87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9A19A2-9A72-4390-8939-91CD1C9923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2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38CD2-78E9-10EB-BB3F-41B78F94DD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EF96A-F3EB-86AF-1D45-F45520073E4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54CF1-D495-857F-7673-7EA84E7236C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8B26D-5D0D-2EA0-8176-FE2B748087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6CD474-BDFC-4FDB-A4FF-7ED9FA7F0617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854CD-9C07-E53F-7B8E-B01A683176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B6004-9C5E-892B-0561-E2D586026C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7AAB6E-3443-4A7A-B873-C572231739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6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2BFBD3-3FBF-0C79-509B-DBE2B06F15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397E3-AFAB-A511-B461-CE2EF442A7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CD8AB-37CA-85C8-F29F-D52FF0B4CFB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BA7905E2-F7E1-4C94-BBD4-200EEFF460FC}" type="datetime1">
              <a:rPr lang="en-US"/>
              <a:pPr lvl="0"/>
              <a:t>17-Oct-24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B2569-81AA-A0D1-D5A7-459CCF9550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ACDA7-DFAF-40F7-F134-24E2B343D44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A65D9C82-DCEE-4506-A02A-25CA8AB8F948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D6CB-1305-F194-3DFC-4F91B1D423C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0"/>
            <a:ext cx="9144000" cy="2985405"/>
          </a:xfrm>
        </p:spPr>
        <p:txBody>
          <a:bodyPr/>
          <a:lstStyle/>
          <a:p>
            <a:r>
              <a:rPr lang="ro-RO" dirty="0"/>
              <a:t>Barometrul opiniei publice 2024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79E5D-788C-58B7-2147-F55F7DB9EA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1F598-E494-A5B5-A74C-952839F29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30"/>
            <a:ext cx="10515600" cy="530610"/>
          </a:xfrm>
        </p:spPr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Câtă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încredere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...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59A31A-2AC0-9F32-E562-03D851CDAA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159767"/>
              </p:ext>
            </p:extLst>
          </p:nvPr>
        </p:nvGraphicFramePr>
        <p:xfrm>
          <a:off x="298579" y="895740"/>
          <a:ext cx="11607281" cy="5784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971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0E636-2364-090E-8B90-7C44BA91E1B6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ro-RO" dirty="0"/>
              <a:t>Politică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D6153-DF48-EF00-06EA-9B086565F8C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o-RO"/>
              <a:t> 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8306-2047-950E-817C-80DA6D5B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err="1"/>
              <a:t>Vă</a:t>
            </a:r>
            <a:r>
              <a:rPr lang="en-US" sz="2400" i="1" dirty="0"/>
              <a:t> </a:t>
            </a:r>
            <a:r>
              <a:rPr lang="en-US" sz="2400" i="1" dirty="0" err="1"/>
              <a:t>rugăm</a:t>
            </a:r>
            <a:r>
              <a:rPr lang="en-US" sz="2400" i="1" dirty="0"/>
              <a:t> </a:t>
            </a:r>
            <a:r>
              <a:rPr lang="en-US" sz="2400" i="1" dirty="0" err="1"/>
              <a:t>să</a:t>
            </a:r>
            <a:r>
              <a:rPr lang="en-US" sz="2400" i="1" dirty="0"/>
              <a:t> </a:t>
            </a:r>
            <a:r>
              <a:rPr lang="en-US" sz="2400" i="1" dirty="0" err="1"/>
              <a:t>indicați</a:t>
            </a:r>
            <a:r>
              <a:rPr lang="en-US" sz="2400" i="1" dirty="0"/>
              <a:t> </a:t>
            </a:r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ce</a:t>
            </a:r>
            <a:r>
              <a:rPr lang="en-US" sz="2400" i="1" dirty="0"/>
              <a:t> </a:t>
            </a:r>
            <a:r>
              <a:rPr lang="en-US" sz="2400" i="1" dirty="0" err="1"/>
              <a:t>măsură</a:t>
            </a:r>
            <a:r>
              <a:rPr lang="en-US" sz="2400" i="1" dirty="0"/>
              <a:t> </a:t>
            </a:r>
            <a:r>
              <a:rPr lang="en-US" sz="2400" i="1" dirty="0" err="1"/>
              <a:t>vă</a:t>
            </a:r>
            <a:r>
              <a:rPr lang="en-US" sz="2400" i="1" dirty="0"/>
              <a:t> </a:t>
            </a:r>
            <a:r>
              <a:rPr lang="en-US" sz="2400" i="1" dirty="0" err="1"/>
              <a:t>interesează</a:t>
            </a:r>
            <a:r>
              <a:rPr lang="en-US" sz="2400" i="1" dirty="0"/>
              <a:t> </a:t>
            </a:r>
            <a:r>
              <a:rPr lang="en-US" sz="2400" i="1" dirty="0" err="1"/>
              <a:t>politica</a:t>
            </a:r>
            <a:r>
              <a:rPr lang="en-US" sz="2400" i="1" dirty="0"/>
              <a:t>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6B9288-82DF-2388-F7CE-4E58F39C1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032926"/>
              </p:ext>
            </p:extLst>
          </p:nvPr>
        </p:nvGraphicFramePr>
        <p:xfrm>
          <a:off x="838200" y="1280160"/>
          <a:ext cx="10515600" cy="4896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119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3E172-B720-99C8-F856-5842774B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Care este politicianul din Republica Moldova în care aveți cea mai mare încredere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83CEF4-5646-AE0C-79BE-6C75AFB5E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828336"/>
              </p:ext>
            </p:extLst>
          </p:nvPr>
        </p:nvGraphicFramePr>
        <p:xfrm>
          <a:off x="838200" y="1296537"/>
          <a:ext cx="10515600" cy="519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395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C5E3-CA0C-C737-5902-4AD49CD5E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9"/>
            <a:ext cx="10515600" cy="625471"/>
          </a:xfrm>
        </p:spPr>
        <p:txBody>
          <a:bodyPr/>
          <a:lstStyle/>
          <a:p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/>
              </a:rPr>
              <a:t>Care este politicianul din Republica Moldova în care aveți cea mai mare încredere</a:t>
            </a:r>
            <a:r>
              <a:rPr kumimoji="0" lang="ro-RO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/>
              </a:rPr>
              <a:t>?</a:t>
            </a:r>
            <a:r>
              <a:rPr kumimoji="0" lang="it-IT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 Display"/>
              </a:rPr>
              <a:t> </a:t>
            </a:r>
            <a:endParaRPr lang="en-US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DA68D3B-38C9-99BD-0DAA-5FD00FC51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850060"/>
              </p:ext>
            </p:extLst>
          </p:nvPr>
        </p:nvGraphicFramePr>
        <p:xfrm>
          <a:off x="838200" y="990600"/>
          <a:ext cx="10515600" cy="518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964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20F53-A90F-2720-1374-6ABFD9008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52"/>
            <a:ext cx="10515600" cy="931656"/>
          </a:xfrm>
        </p:spPr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Câtă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încredere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politicieni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...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B91F31A-7F1B-6C37-240A-28291E941C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964276"/>
          <a:ext cx="10515600" cy="5769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8851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99AF-D039-66DA-9BF7-E2C50342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Câtă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încredere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politicieni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...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 Increderea mare + foarte mare 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8B59BEC-6AB7-F15B-D31D-C1CC57C00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690861"/>
              </p:ext>
            </p:extLst>
          </p:nvPr>
        </p:nvGraphicFramePr>
        <p:xfrm>
          <a:off x="838200" y="1276350"/>
          <a:ext cx="10515600" cy="5216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5318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EBF2-B76A-7414-4C27-FFFA9ACDB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Veți participa sau nu la referendumul din 20 octombrie 2024 cu privire la integrarea europeană a Republicii Moldova?</a:t>
            </a:r>
            <a:r>
              <a:rPr lang="it-IT" sz="2400" i="1" dirty="0"/>
              <a:t>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C4128FF-8604-237B-8570-6BDE53A251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919220"/>
              </p:ext>
            </p:extLst>
          </p:nvPr>
        </p:nvGraphicFramePr>
        <p:xfrm>
          <a:off x="838200" y="1496291"/>
          <a:ext cx="10515600" cy="4680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705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5EE6E-41C2-9400-5DD3-EB4A953E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cazul</a:t>
            </a:r>
            <a:r>
              <a:rPr lang="en-US" sz="2400" i="1" dirty="0"/>
              <a:t> </a:t>
            </a:r>
            <a:r>
              <a:rPr lang="en-US" sz="2400" i="1" dirty="0" err="1"/>
              <a:t>în</a:t>
            </a:r>
            <a:r>
              <a:rPr lang="en-US" sz="2400" i="1" dirty="0"/>
              <a:t> care </a:t>
            </a:r>
            <a:r>
              <a:rPr lang="en-US" sz="2400" i="1" dirty="0" err="1"/>
              <a:t>veți</a:t>
            </a:r>
            <a:r>
              <a:rPr lang="en-US" sz="2400" i="1" dirty="0"/>
              <a:t> </a:t>
            </a:r>
            <a:r>
              <a:rPr lang="en-US" sz="2400" i="1" dirty="0" err="1"/>
              <a:t>participa</a:t>
            </a:r>
            <a:r>
              <a:rPr lang="en-US" sz="2400" i="1" dirty="0"/>
              <a:t> la </a:t>
            </a:r>
            <a:r>
              <a:rPr lang="en-US" sz="2400" i="1" dirty="0" err="1"/>
              <a:t>referendumul</a:t>
            </a:r>
            <a:r>
              <a:rPr lang="en-US" sz="2400" i="1" dirty="0"/>
              <a:t> de </a:t>
            </a:r>
            <a:r>
              <a:rPr lang="en-US" sz="2400" i="1" dirty="0" err="1"/>
              <a:t>integrare</a:t>
            </a:r>
            <a:r>
              <a:rPr lang="en-US" sz="2400" i="1" dirty="0"/>
              <a:t> </a:t>
            </a:r>
            <a:r>
              <a:rPr lang="en-US" sz="2400" i="1" dirty="0" err="1"/>
              <a:t>europeană</a:t>
            </a:r>
            <a:r>
              <a:rPr lang="en-US" sz="2400" i="1" dirty="0"/>
              <a:t> a </a:t>
            </a:r>
            <a:r>
              <a:rPr lang="en-US" sz="2400" i="1" dirty="0" err="1"/>
              <a:t>Republicii</a:t>
            </a:r>
            <a:r>
              <a:rPr lang="en-US" sz="2400" i="1" dirty="0"/>
              <a:t> Moldova, cum </a:t>
            </a:r>
            <a:r>
              <a:rPr lang="en-US" sz="2400" i="1" dirty="0" err="1"/>
              <a:t>veți</a:t>
            </a:r>
            <a:r>
              <a:rPr lang="en-US" sz="2400" i="1" dirty="0"/>
              <a:t> vota?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5BD5309-83E1-7672-FB26-AD2ACE22E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9506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6623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5490-F155-7394-200B-C32F18B0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duminica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viitoare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un referendum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și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vi s-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cere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votați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cu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privire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aderarea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Uniunea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Europeană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dvs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contra?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61AE360-04A0-31DA-7D2B-2AD0168F4D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40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89592-7F75-0D79-E76C-CED4DDB54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30"/>
            <a:ext cx="10515600" cy="485476"/>
          </a:xfrm>
        </p:spPr>
        <p:txBody>
          <a:bodyPr/>
          <a:lstStyle/>
          <a:p>
            <a:r>
              <a:rPr lang="ro-RO" sz="2400" i="1" kern="100" dirty="0">
                <a:solidFill>
                  <a:srgbClr val="0F476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Metodologia cercetării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0E1B8F-DB84-A446-2CC3-3111F54E26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657923"/>
              </p:ext>
            </p:extLst>
          </p:nvPr>
        </p:nvGraphicFramePr>
        <p:xfrm>
          <a:off x="838200" y="850606"/>
          <a:ext cx="10515600" cy="5422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587403780"/>
                    </a:ext>
                  </a:extLst>
                </a:gridCol>
              </a:tblGrid>
              <a:tr h="54226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70260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67CAB0B-3F72-FA6A-6B33-D9E721E19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991" y="850605"/>
            <a:ext cx="10311805" cy="54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76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7CA84-AC4D-1F41-C537-3A2357F28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i="1" dirty="0"/>
              <a:t>În cazul in </a:t>
            </a:r>
            <a:r>
              <a:rPr lang="en-US" sz="2400" i="1" dirty="0"/>
              <a:t>care </a:t>
            </a:r>
            <a:r>
              <a:rPr lang="en-US" sz="2400" i="1" dirty="0" err="1"/>
              <a:t>veți</a:t>
            </a:r>
            <a:r>
              <a:rPr lang="en-US" sz="2400" i="1" dirty="0"/>
              <a:t> </a:t>
            </a:r>
            <a:r>
              <a:rPr lang="en-US" sz="2400" i="1" dirty="0" err="1"/>
              <a:t>participa</a:t>
            </a:r>
            <a:r>
              <a:rPr lang="en-US" sz="2400" i="1" dirty="0"/>
              <a:t> la </a:t>
            </a:r>
            <a:r>
              <a:rPr lang="en-US" sz="2400" i="1" dirty="0" err="1"/>
              <a:t>referendumul</a:t>
            </a:r>
            <a:r>
              <a:rPr lang="en-US" sz="2400" i="1" dirty="0"/>
              <a:t> de </a:t>
            </a:r>
            <a:r>
              <a:rPr lang="en-US" sz="2400" i="1" dirty="0" err="1"/>
              <a:t>integrare</a:t>
            </a:r>
            <a:r>
              <a:rPr lang="en-US" sz="2400" i="1" dirty="0"/>
              <a:t> </a:t>
            </a:r>
            <a:r>
              <a:rPr lang="en-US" sz="2400" i="1" dirty="0" err="1"/>
              <a:t>europeană</a:t>
            </a:r>
            <a:r>
              <a:rPr lang="en-US" sz="2400" i="1" dirty="0"/>
              <a:t> a </a:t>
            </a:r>
            <a:r>
              <a:rPr lang="en-US" sz="2400" i="1" dirty="0" err="1"/>
              <a:t>Republicii</a:t>
            </a:r>
            <a:r>
              <a:rPr lang="en-US" sz="2400" i="1" dirty="0"/>
              <a:t> Moldova, cum </a:t>
            </a:r>
            <a:r>
              <a:rPr lang="en-US" sz="2400" i="1" dirty="0" err="1"/>
              <a:t>veți</a:t>
            </a:r>
            <a:r>
              <a:rPr lang="en-US" sz="2400" i="1" dirty="0"/>
              <a:t> vota?</a:t>
            </a:r>
            <a:r>
              <a:rPr lang="ro-RO" sz="2400" i="1" dirty="0"/>
              <a:t> Numarul votantilor din datele de 2.7mln populație care ar putea vota (CEC) </a:t>
            </a:r>
            <a:endParaRPr lang="en-US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D68291-D8D8-D756-DEA5-A0180317C1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521884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3554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2178-46C6-A078-B955-2FE0E7A34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opinia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dvs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măsură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reprezintă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personal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următoarele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instituții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B70EAED-5604-C890-3C7A-B6E6CF144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312964"/>
              </p:ext>
            </p:extLst>
          </p:nvPr>
        </p:nvGraphicFramePr>
        <p:xfrm>
          <a:off x="838200" y="1322363"/>
          <a:ext cx="10515600" cy="48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7460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4D66-D176-14C0-9B3A-745B1213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Considerați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Președintele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trebuie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nu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publice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informațiile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despre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veniturile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sale?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B49222A-4C2F-4B1A-72DB-F4FB5DF91D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932744"/>
              </p:ext>
            </p:extLst>
          </p:nvPr>
        </p:nvGraphicFramePr>
        <p:xfrm>
          <a:off x="838200" y="1463040"/>
          <a:ext cx="10515600" cy="4713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887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04CA-043F-9935-18F4-D97F9D214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Considerați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Președintele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trebuie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participe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nu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dezbateri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electorale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organizate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posturile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TV?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E98C51B-D6AB-D1C7-2A2C-31D79C470E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527883"/>
              </p:ext>
            </p:extLst>
          </p:nvPr>
        </p:nvGraphicFramePr>
        <p:xfrm>
          <a:off x="838200" y="1434905"/>
          <a:ext cx="10515600" cy="474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7861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8F8A3-230A-0456-CA93-ED24129B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duminica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viitoare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președintelui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dvs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</a:t>
            </a:r>
            <a:r>
              <a:rPr lang="en-US" sz="2400" i="1" dirty="0"/>
              <a:t>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70FEA7-5450-1E2F-863A-1F997D87E7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653043"/>
              </p:ext>
            </p:extLst>
          </p:nvPr>
        </p:nvGraphicFramePr>
        <p:xfrm>
          <a:off x="838200" y="1477108"/>
          <a:ext cx="10515600" cy="4699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621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74B1-AF53-6481-A8BC-9DD0C2AE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mâine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președintelui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Moldova, pe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listă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politicieni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intenționa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votați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E89D46-5A06-B606-EF3C-3E5FFA5C93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11738"/>
              </p:ext>
            </p:extLst>
          </p:nvPr>
        </p:nvGraphicFramePr>
        <p:xfrm>
          <a:off x="838200" y="1491175"/>
          <a:ext cx="10515600" cy="468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143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1F764-29C3-FE1B-B6F8-7312D6542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cazul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care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candidatul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dvs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favorit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anumite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motive nu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participa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pe cine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altcineva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funcția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Președinte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RM?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5F8E1CC-B4B6-43B9-6406-463CF4DAE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103923"/>
              </p:ext>
            </p:extLst>
          </p:nvPr>
        </p:nvGraphicFramePr>
        <p:xfrm>
          <a:off x="838200" y="1519311"/>
          <a:ext cx="10515600" cy="46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4924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7E97-E092-D425-9C55-2C9C5C0A5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teoretic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turul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doi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prezidențiale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 Maia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Sandu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versus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Alexandr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Stoianoglo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EB4AC2A-8BC6-593A-259E-ED773184E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3022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2931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BE9BC-F184-5053-580C-F78B1A8D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teoretic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turul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doi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prezidențiale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Maia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Sandu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versus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Alexandr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Stoianoglo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recalculat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acei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care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participa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0208B36-8F93-E201-9A65-DCFA109B81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983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59972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38F4-7195-92BB-39DB-4A009FB0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teoretic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turul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doi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prezidențiale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Maia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Sandu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versus Renato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Usat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C568DA9-1A86-9D9E-8331-CC440B0DC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773798"/>
              </p:ext>
            </p:extLst>
          </p:nvPr>
        </p:nvGraphicFramePr>
        <p:xfrm>
          <a:off x="1330569" y="164208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282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6FC89-2470-A456-07CB-B4D947E14E7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ro-RO"/>
              <a:t> </a:t>
            </a:r>
            <a:r>
              <a:rPr lang="ro-MD">
                <a:latin typeface="Arial" pitchFamily="34"/>
                <a:cs typeface="Times New Roman" pitchFamily="18"/>
              </a:rPr>
              <a:t>Aspecte economice și sociale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FD103-D46E-0AD2-B930-6D22F5176CD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ro-RO"/>
              <a:t> 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F0A6-12F3-BB06-2065-22F81EE7F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teoretic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turul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doi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prezidențiale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Maia Sandu versus Irina Vlah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63EF68-702E-A943-C6ED-33B6D4D747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0816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097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607C-1E25-8651-EBD1-40AC4309F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teoretic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turul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doi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alegerilor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prezidențiale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cine din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următorii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candidați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Maia Sandu versus Ion Chicu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794D1BF-DDFB-1E5B-8857-9894E0B1AE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2966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0674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F22C-B3D4-F9DD-8ED5-38A1CB37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Câtă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încredere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următoarele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formațiuni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...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C31C4BD-4B71-55CC-20CB-913B9DFC74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1257" y="858416"/>
          <a:ext cx="11700587" cy="5823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9071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2C1F-D813-80EE-C237-52C2BE7CD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duminica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viitoare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parlamentare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dvs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</a:t>
            </a:r>
            <a:r>
              <a:rPr lang="en-US" sz="2400" i="1" dirty="0"/>
              <a:t>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A8E9A6E-1FE6-6690-997D-E59D8E486D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760945"/>
              </p:ext>
            </p:extLst>
          </p:nvPr>
        </p:nvGraphicFramePr>
        <p:xfrm>
          <a:off x="838200" y="1346662"/>
          <a:ext cx="10515600" cy="4830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22398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6EEDE-C9DE-A976-299D-DA439258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mâine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parlamentare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formațiune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B57D2D1-5297-4983-3A21-E3B7FD516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572542"/>
              </p:ext>
            </p:extLst>
          </p:nvPr>
        </p:nvGraphicFramePr>
        <p:xfrm>
          <a:off x="838200" y="1406769"/>
          <a:ext cx="10515600" cy="4770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0126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5C6E-1645-9304-CD24-1A85119A6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9"/>
            <a:ext cx="10515600" cy="985369"/>
          </a:xfrm>
        </p:spPr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mâine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ar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avea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loc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alegerile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parlamentare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,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formațiune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vota?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Doar acei care au exprimat o voință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96F8B6B-1A05-8022-7DA5-2F3966DC82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808668"/>
              </p:ext>
            </p:extLst>
          </p:nvPr>
        </p:nvGraphicFramePr>
        <p:xfrm>
          <a:off x="838200" y="1350498"/>
          <a:ext cx="10515600" cy="482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01331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1907-3A53-70E6-79C9-1D62C344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Dar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pentru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care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formațiune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nu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vota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niciun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caz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58E7C8-9475-0322-CDD9-50A3E59C0B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235878"/>
              </p:ext>
            </p:extLst>
          </p:nvPr>
        </p:nvGraphicFramePr>
        <p:xfrm>
          <a:off x="838200" y="1322363"/>
          <a:ext cx="10515600" cy="48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250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C8A6C-FB11-BAC2-C4F1-33CB3287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1A90E-BBE7-3A31-3243-F513B2543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                                            </a:t>
            </a:r>
          </a:p>
          <a:p>
            <a:pPr marL="0" indent="0">
              <a:buNone/>
            </a:pPr>
            <a:r>
              <a:rPr lang="ro-RO" dirty="0"/>
              <a:t>                                </a:t>
            </a:r>
            <a:r>
              <a:rPr lang="ro-RO" sz="6000" dirty="0"/>
              <a:t>    Relații externe</a:t>
            </a:r>
            <a:endParaRPr lang="en-US" sz="6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75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58B93-F0EC-C7F6-D853-7972E7F4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Cum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apreciați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relații</a:t>
            </a:r>
            <a:r>
              <a:rPr lang="ro-RO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externe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actuale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ale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Republicii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Moldova cu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următoarele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state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și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entități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CD7C39C-6479-E129-4363-37FFF826E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871722"/>
              </p:ext>
            </p:extLst>
          </p:nvPr>
        </p:nvGraphicFramePr>
        <p:xfrm>
          <a:off x="838200" y="1339702"/>
          <a:ext cx="10515600" cy="5518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1013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9C92-F40E-8685-0884-5C62CA9C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30"/>
            <a:ext cx="10515600" cy="760286"/>
          </a:xfrm>
        </p:spPr>
        <p:txBody>
          <a:bodyPr>
            <a:normAutofit/>
          </a:bodyPr>
          <a:lstStyle/>
          <a:p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Câtă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încredere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aveți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în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următoarele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personalități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</a:t>
            </a:r>
            <a:r>
              <a:rPr lang="en-US" sz="2400" i="1" u="none" strike="noStrike" dirty="0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politice</a:t>
            </a:r>
            <a:r>
              <a:rPr lang="en-US" sz="2400" i="1" u="none" strike="noStrike" dirty="0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? 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6CE645F-684B-64ED-E14E-B7E35974C2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90190"/>
              </p:ext>
            </p:extLst>
          </p:nvPr>
        </p:nvGraphicFramePr>
        <p:xfrm>
          <a:off x="838200" y="871870"/>
          <a:ext cx="10515600" cy="5986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1738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07C0-C46D-E8E7-D807-1A20C7F0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i="1" dirty="0">
                <a:latin typeface="Calibri" pitchFamily="34"/>
                <a:cs typeface="Calibri" pitchFamily="34"/>
              </a:rPr>
              <a:t>Credeţi că în ţara noastră lucrurile merg într-o direcţie bună sau merg într-o direcţie greşită?</a:t>
            </a:r>
            <a:endParaRPr lang="en-US" sz="2400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08FD1C-A92F-E79C-BB82-98FC36A0D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564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5138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2069-8402-303F-78B5-523B925AE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F5197-AA8F-7BC9-AB1E-F5B48F04B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o-RO" dirty="0"/>
          </a:p>
          <a:p>
            <a:pPr marL="0" indent="0" algn="ctr">
              <a:buNone/>
            </a:pPr>
            <a:r>
              <a:rPr lang="en-US" sz="6000" dirty="0"/>
              <a:t>Mul</a:t>
            </a:r>
            <a:r>
              <a:rPr lang="ro-RO" sz="6000" dirty="0"/>
              <a:t>ț</a:t>
            </a:r>
            <a:r>
              <a:rPr lang="en-US" sz="6000" dirty="0" err="1"/>
              <a:t>umesc</a:t>
            </a:r>
            <a:r>
              <a:rPr lang="en-US" sz="6000" dirty="0"/>
              <a:t>! </a:t>
            </a:r>
            <a:r>
              <a:rPr lang="ro-RO" sz="6000" dirty="0"/>
              <a:t>                                          Î</a:t>
            </a:r>
            <a:r>
              <a:rPr lang="en-US" sz="6000" dirty="0" err="1"/>
              <a:t>ntreb</a:t>
            </a:r>
            <a:r>
              <a:rPr lang="ro-RO" sz="6000" dirty="0"/>
              <a:t>ări?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9844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0786"/>
          </a:xfrm>
        </p:spPr>
        <p:txBody>
          <a:bodyPr/>
          <a:lstStyle/>
          <a:p>
            <a:pPr eaLnBrk="1" hangingPunct="1"/>
            <a:r>
              <a:rPr lang="ro-RO" sz="2400" i="1" dirty="0" err="1"/>
              <a:t>Credeţi</a:t>
            </a:r>
            <a:r>
              <a:rPr lang="ro-RO" sz="2400" i="1" dirty="0"/>
              <a:t> că în </a:t>
            </a:r>
            <a:r>
              <a:rPr lang="ro-RO" sz="2400" i="1" dirty="0" err="1"/>
              <a:t>ţara</a:t>
            </a:r>
            <a:r>
              <a:rPr lang="ro-RO" sz="2400" i="1" dirty="0"/>
              <a:t> noastră lucrurile merg într-o </a:t>
            </a:r>
            <a:r>
              <a:rPr lang="ro-RO" sz="2400" i="1" dirty="0" err="1"/>
              <a:t>direcţie</a:t>
            </a:r>
            <a:r>
              <a:rPr lang="ro-RO" sz="2400" i="1" dirty="0"/>
              <a:t> bună sau </a:t>
            </a:r>
            <a:r>
              <a:rPr lang="ro-RO" sz="2400" i="1" dirty="0" err="1"/>
              <a:t>greşită</a:t>
            </a:r>
            <a:r>
              <a:rPr lang="ro-RO" sz="2400" i="1" dirty="0"/>
              <a:t>?</a:t>
            </a:r>
            <a:endParaRPr lang="en-US" sz="2400" i="1" dirty="0"/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27830268"/>
              </p:ext>
            </p:extLst>
          </p:nvPr>
        </p:nvGraphicFramePr>
        <p:xfrm>
          <a:off x="416689" y="995424"/>
          <a:ext cx="9946511" cy="5329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05211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">
                                            <p:graphicEl>
                                              <a:chart seriesIdx="-4" categoryIdx="2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chart seriesIdx="-4" categoryIdx="2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">
                                            <p:graphicEl>
                                              <a:chart seriesIdx="-4" categoryIdx="2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chart seriesIdx="-4" categoryIdx="2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">
                                            <p:graphicEl>
                                              <a:chart seriesIdx="-4" categoryIdx="2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chart seriesIdx="-4" categoryIdx="2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">
                                            <p:graphicEl>
                                              <a:chart seriesIdx="-4" categoryIdx="2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chart seriesIdx="-4" categoryIdx="2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">
                                            <p:graphicEl>
                                              <a:chart seriesIdx="-4" categoryIdx="3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chart seriesIdx="-4" categoryIdx="3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">
                                            <p:graphicEl>
                                              <a:chart seriesIdx="-4" categoryIdx="3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">
                                            <p:graphicEl>
                                              <a:chart seriesIdx="-4" categoryIdx="3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">
                                            <p:graphicEl>
                                              <a:chart seriesIdx="-4" categoryIdx="3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">
                                            <p:graphicEl>
                                              <a:chart seriesIdx="-4" categoryIdx="3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">
                                            <p:graphicEl>
                                              <a:chart seriesIdx="-4" categoryIdx="3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">
                                            <p:graphicEl>
                                              <a:chart seriesIdx="-4" categoryIdx="3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">
                                            <p:graphicEl>
                                              <a:chart seriesIdx="-4" categoryIdx="3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">
                                            <p:graphicEl>
                                              <a:chart seriesIdx="-4" categoryIdx="3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">
                                            <p:graphicEl>
                                              <a:chart seriesIdx="-4" categoryIdx="4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4">
                                            <p:graphicEl>
                                              <a:chart seriesIdx="-4" categoryIdx="4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">
                                            <p:graphicEl>
                                              <a:chart seriesIdx="-4" categoryIdx="4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4">
                                            <p:graphicEl>
                                              <a:chart seriesIdx="-4" categoryIdx="4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4">
                                            <p:graphicEl>
                                              <a:chart seriesIdx="-4" categoryIdx="4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4">
                                            <p:graphicEl>
                                              <a:chart seriesIdx="-4" categoryIdx="4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4">
                                            <p:graphicEl>
                                              <a:chart seriesIdx="-4" categoryIdx="4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4">
                                            <p:graphicEl>
                                              <a:chart seriesIdx="-4" categoryIdx="4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4">
                                            <p:graphicEl>
                                              <a:chart seriesIdx="-4" categoryIdx="4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DA50-2735-C0CD-E4AC-45D59A09E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opinia</a:t>
            </a:r>
            <a:r>
              <a:rPr lang="en-US" sz="2400" i="1" dirty="0"/>
              <a:t> </a:t>
            </a:r>
            <a:r>
              <a:rPr lang="en-US" sz="2400" i="1" dirty="0" err="1"/>
              <a:t>dvs</a:t>
            </a:r>
            <a:r>
              <a:rPr lang="en-US" sz="2400" i="1" dirty="0"/>
              <a:t>., </a:t>
            </a:r>
            <a:r>
              <a:rPr lang="en-US" sz="2400" i="1" dirty="0" err="1"/>
              <a:t>în</a:t>
            </a:r>
            <a:r>
              <a:rPr lang="en-US" sz="2400" i="1" dirty="0"/>
              <a:t> general, </a:t>
            </a:r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lume</a:t>
            </a:r>
            <a:r>
              <a:rPr lang="en-US" sz="2400" i="1" dirty="0"/>
              <a:t> </a:t>
            </a:r>
            <a:r>
              <a:rPr lang="en-US" sz="2400" i="1" dirty="0" err="1"/>
              <a:t>credeți</a:t>
            </a:r>
            <a:r>
              <a:rPr lang="en-US" sz="2400" i="1" dirty="0"/>
              <a:t> </a:t>
            </a:r>
            <a:r>
              <a:rPr lang="en-US" sz="2400" i="1" dirty="0" err="1"/>
              <a:t>că</a:t>
            </a:r>
            <a:r>
              <a:rPr lang="en-US" sz="2400" i="1" dirty="0"/>
              <a:t> </a:t>
            </a:r>
            <a:r>
              <a:rPr lang="en-US" sz="2400" i="1" dirty="0" err="1"/>
              <a:t>lucrurile</a:t>
            </a:r>
            <a:r>
              <a:rPr lang="en-US" sz="2400" i="1" dirty="0"/>
              <a:t> </a:t>
            </a:r>
            <a:r>
              <a:rPr lang="en-US" sz="2400" i="1" dirty="0" err="1"/>
              <a:t>merg</a:t>
            </a:r>
            <a:r>
              <a:rPr lang="en-US" sz="2400" i="1" dirty="0"/>
              <a:t> </a:t>
            </a:r>
            <a:r>
              <a:rPr lang="en-US" sz="2400" i="1" dirty="0" err="1"/>
              <a:t>într</a:t>
            </a:r>
            <a:r>
              <a:rPr lang="en-US" sz="2400" i="1" dirty="0"/>
              <a:t>-o </a:t>
            </a:r>
            <a:r>
              <a:rPr lang="en-US" sz="2400" i="1" dirty="0" err="1"/>
              <a:t>direcție</a:t>
            </a:r>
            <a:r>
              <a:rPr lang="en-US" sz="2400" i="1" dirty="0"/>
              <a:t> </a:t>
            </a:r>
            <a:r>
              <a:rPr lang="en-US" sz="2400" i="1" dirty="0" err="1"/>
              <a:t>corectă</a:t>
            </a:r>
            <a:r>
              <a:rPr lang="en-US" sz="2400" i="1" dirty="0"/>
              <a:t> </a:t>
            </a:r>
            <a:r>
              <a:rPr lang="en-US" sz="2400" i="1" dirty="0" err="1"/>
              <a:t>sau</a:t>
            </a:r>
            <a:r>
              <a:rPr lang="en-US" sz="2400" i="1" dirty="0"/>
              <a:t> </a:t>
            </a:r>
            <a:r>
              <a:rPr lang="en-US" sz="2400" i="1" dirty="0" err="1"/>
              <a:t>într</a:t>
            </a:r>
            <a:r>
              <a:rPr lang="en-US" sz="2400" i="1" dirty="0"/>
              <a:t>-o </a:t>
            </a:r>
            <a:r>
              <a:rPr lang="en-US" sz="2400" i="1" dirty="0" err="1"/>
              <a:t>direcție</a:t>
            </a:r>
            <a:r>
              <a:rPr lang="en-US" sz="2400" i="1" dirty="0"/>
              <a:t> </a:t>
            </a:r>
            <a:r>
              <a:rPr lang="en-US" sz="2400" i="1" dirty="0" err="1"/>
              <a:t>greșită</a:t>
            </a:r>
            <a:r>
              <a:rPr lang="en-US" sz="2400" i="1" dirty="0"/>
              <a:t>?</a:t>
            </a:r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1B28BB9A-03D1-79C9-77F7-3684906E39D6}"/>
              </a:ext>
            </a:extLst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248090327"/>
              </p:ext>
            </p:extLst>
          </p:nvPr>
        </p:nvGraphicFramePr>
        <p:xfrm>
          <a:off x="623888" y="1586572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369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891" y="156781"/>
            <a:ext cx="10515600" cy="1325563"/>
          </a:xfrm>
        </p:spPr>
        <p:txBody>
          <a:bodyPr>
            <a:normAutofit/>
          </a:bodyPr>
          <a:lstStyle/>
          <a:p>
            <a:r>
              <a:rPr lang="ro-RO" sz="2400" i="1" dirty="0"/>
              <a:t>Dar în general în lume credeți că lucrurile merg într-o </a:t>
            </a:r>
            <a:r>
              <a:rPr lang="ro-RO" sz="2400" i="1" dirty="0" err="1"/>
              <a:t>direcţie</a:t>
            </a:r>
            <a:r>
              <a:rPr lang="ro-RO" sz="2400" i="1" dirty="0"/>
              <a:t> bună sau merg într-o </a:t>
            </a:r>
            <a:r>
              <a:rPr lang="ro-RO" sz="2400" i="1" dirty="0" err="1"/>
              <a:t>direcţie</a:t>
            </a:r>
            <a:r>
              <a:rPr lang="ro-RO" sz="2400" i="1" dirty="0"/>
              <a:t> </a:t>
            </a:r>
            <a:r>
              <a:rPr lang="ro-RO" sz="2400" i="1" dirty="0" err="1"/>
              <a:t>greşită</a:t>
            </a:r>
            <a:r>
              <a:rPr lang="ro-RO" sz="2400" i="1" dirty="0"/>
              <a:t>? </a:t>
            </a:r>
            <a:endParaRPr lang="en-US" sz="2400" i="1" dirty="0"/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idx="1"/>
          </p:nvPr>
        </p:nvGraphicFramePr>
        <p:xfrm>
          <a:off x="393539" y="1319515"/>
          <a:ext cx="9817261" cy="480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19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">
                                            <p:graphicEl>
                                              <a:chart seriesIdx="-4" categoryIdx="1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">
                                            <p:graphicEl>
                                              <a:chart seriesIdx="-4" categoryIdx="1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">
                                            <p:graphicEl>
                                              <a:chart seriesIdx="-4" categoryIdx="2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">
                                            <p:graphicEl>
                                              <a:chart seriesIdx="-4" categoryIdx="2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FB0B-E3BE-E8A0-493F-20D92CFDC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225084"/>
            <a:ext cx="10515600" cy="455954"/>
          </a:xfrm>
        </p:spPr>
        <p:txBody>
          <a:bodyPr>
            <a:normAutofit/>
          </a:bodyPr>
          <a:lstStyle/>
          <a:p>
            <a:r>
              <a:rPr lang="ro-RO" sz="2400" i="1" dirty="0"/>
              <a:t>Care </a:t>
            </a:r>
            <a:r>
              <a:rPr lang="en-US" sz="2400" i="1" dirty="0"/>
              <a:t>sunt </a:t>
            </a:r>
            <a:r>
              <a:rPr lang="en-US" sz="2400" i="1" dirty="0" err="1"/>
              <a:t>lucrurile</a:t>
            </a:r>
            <a:r>
              <a:rPr lang="en-US" sz="2400" i="1" dirty="0"/>
              <a:t> </a:t>
            </a:r>
            <a:r>
              <a:rPr lang="en-US" sz="2400" i="1" dirty="0" err="1"/>
              <a:t>ce</a:t>
            </a:r>
            <a:r>
              <a:rPr lang="en-US" sz="2400" i="1" dirty="0"/>
              <a:t> </a:t>
            </a:r>
            <a:r>
              <a:rPr lang="en-US" sz="2400" i="1" dirty="0" err="1"/>
              <a:t>vă</a:t>
            </a:r>
            <a:r>
              <a:rPr lang="en-US" sz="2400" i="1" dirty="0"/>
              <a:t> </a:t>
            </a:r>
            <a:r>
              <a:rPr lang="en-US" sz="2400" i="1" dirty="0" err="1"/>
              <a:t>îngrijorează</a:t>
            </a:r>
            <a:r>
              <a:rPr lang="en-US" sz="2400" i="1" dirty="0"/>
              <a:t> cel </a:t>
            </a:r>
            <a:r>
              <a:rPr lang="en-US" sz="2400" i="1" dirty="0" err="1"/>
              <a:t>mai</a:t>
            </a:r>
            <a:r>
              <a:rPr lang="en-US" sz="2400" i="1" dirty="0"/>
              <a:t> </a:t>
            </a:r>
            <a:r>
              <a:rPr lang="en-US" sz="2400" i="1" dirty="0" err="1"/>
              <a:t>mult</a:t>
            </a:r>
            <a:r>
              <a:rPr lang="en-US" sz="2400" i="1" dirty="0"/>
              <a:t> </a:t>
            </a:r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prezent</a:t>
            </a:r>
            <a:r>
              <a:rPr lang="en-US" sz="2400" i="1" dirty="0"/>
              <a:t>?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4977FE-1356-5799-6778-318A54327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481911"/>
              </p:ext>
            </p:extLst>
          </p:nvPr>
        </p:nvGraphicFramePr>
        <p:xfrm>
          <a:off x="838200" y="681038"/>
          <a:ext cx="10515600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8837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D3836-A3E8-AF54-F74C-AEEFD52C7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Care sunt </a:t>
            </a:r>
            <a:r>
              <a:rPr lang="en-US" sz="2400" i="1" dirty="0" err="1"/>
              <a:t>lucrurile</a:t>
            </a:r>
            <a:r>
              <a:rPr lang="en-US" sz="2400" i="1" dirty="0"/>
              <a:t> </a:t>
            </a:r>
            <a:r>
              <a:rPr lang="en-US" sz="2400" i="1" dirty="0" err="1"/>
              <a:t>ce</a:t>
            </a:r>
            <a:r>
              <a:rPr lang="en-US" sz="2400" i="1" dirty="0"/>
              <a:t> </a:t>
            </a:r>
            <a:r>
              <a:rPr lang="en-US" sz="2400" i="1" dirty="0" err="1"/>
              <a:t>vă</a:t>
            </a:r>
            <a:r>
              <a:rPr lang="en-US" sz="2400" i="1" dirty="0"/>
              <a:t> </a:t>
            </a:r>
            <a:r>
              <a:rPr lang="en-US" sz="2400" i="1" dirty="0" err="1"/>
              <a:t>îngrijorează</a:t>
            </a:r>
            <a:r>
              <a:rPr lang="en-US" sz="2400" i="1" dirty="0"/>
              <a:t> cel </a:t>
            </a:r>
            <a:r>
              <a:rPr lang="en-US" sz="2400" i="1" dirty="0" err="1"/>
              <a:t>mai</a:t>
            </a:r>
            <a:r>
              <a:rPr lang="en-US" sz="2400" i="1" dirty="0"/>
              <a:t> </a:t>
            </a:r>
            <a:r>
              <a:rPr lang="en-US" sz="2400" i="1" dirty="0" err="1"/>
              <a:t>mult</a:t>
            </a:r>
            <a:r>
              <a:rPr lang="en-US" sz="2400" i="1" dirty="0"/>
              <a:t> </a:t>
            </a:r>
            <a:r>
              <a:rPr lang="en-US" sz="2400" i="1" dirty="0" err="1"/>
              <a:t>în</a:t>
            </a:r>
            <a:r>
              <a:rPr lang="en-US" sz="2400" i="1" dirty="0"/>
              <a:t> </a:t>
            </a:r>
            <a:r>
              <a:rPr lang="en-US" sz="2400" i="1" dirty="0" err="1"/>
              <a:t>prezent</a:t>
            </a:r>
            <a:r>
              <a:rPr lang="en-US" sz="2400" i="1" dirty="0"/>
              <a:t>? </a:t>
            </a:r>
            <a:r>
              <a:rPr lang="en-US" sz="2400" i="1" dirty="0" err="1"/>
              <a:t>Evolu</a:t>
            </a:r>
            <a:r>
              <a:rPr lang="ro-MD" sz="2400" i="1" dirty="0"/>
              <a:t>ți</a:t>
            </a:r>
            <a:r>
              <a:rPr lang="en-US" sz="2400" i="1" dirty="0"/>
              <a:t>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EDCB32-E049-8337-A537-89390429B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343001"/>
              </p:ext>
            </p:extLst>
          </p:nvPr>
        </p:nvGraphicFramePr>
        <p:xfrm>
          <a:off x="838200" y="1434905"/>
          <a:ext cx="10515600" cy="474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591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4160</TotalTime>
  <Words>636</Words>
  <Application>Microsoft Office PowerPoint</Application>
  <PresentationFormat>Widescreen</PresentationFormat>
  <Paragraphs>56</Paragraphs>
  <Slides>40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Aptos</vt:lpstr>
      <vt:lpstr>Aptos Display</vt:lpstr>
      <vt:lpstr>Aptos Narrow</vt:lpstr>
      <vt:lpstr>Arial</vt:lpstr>
      <vt:lpstr>Calibri</vt:lpstr>
      <vt:lpstr>Office Theme</vt:lpstr>
      <vt:lpstr>Barometrul opiniei publice 2024</vt:lpstr>
      <vt:lpstr>Metodologia cercetării</vt:lpstr>
      <vt:lpstr> Aspecte economice și sociale</vt:lpstr>
      <vt:lpstr>Credeţi că în ţara noastră lucrurile merg într-o direcţie bună sau merg într-o direcţie greşită?</vt:lpstr>
      <vt:lpstr>Credeţi că în ţara noastră lucrurile merg într-o direcţie bună sau greşită?</vt:lpstr>
      <vt:lpstr>În opinia dvs., în general, în lume credeți că lucrurile merg într-o direcție corectă sau într-o direcție greșită?</vt:lpstr>
      <vt:lpstr>Dar în general în lume credeți că lucrurile merg într-o direcţie bună sau merg într-o direcţie greşită? </vt:lpstr>
      <vt:lpstr>Care sunt lucrurile ce vă îngrijorează cel mai mult în prezent? </vt:lpstr>
      <vt:lpstr>Care sunt lucrurile ce vă îngrijorează cel mai mult în prezent? Evoluții</vt:lpstr>
      <vt:lpstr>Câtă încredere aveți în... </vt:lpstr>
      <vt:lpstr>Politică</vt:lpstr>
      <vt:lpstr>Vă rugăm să indicați în ce măsură vă interesează politica?</vt:lpstr>
      <vt:lpstr>Care este politicianul din Republica Moldova în care aveți cea mai mare încredere </vt:lpstr>
      <vt:lpstr>Care este politicianul din Republica Moldova în care aveți cea mai mare încredere? </vt:lpstr>
      <vt:lpstr>Câtă încredere aveți în următorii politicieni... </vt:lpstr>
      <vt:lpstr>Câtă încredere aveți în următorii politicieni...? Increderea mare + foarte mare  </vt:lpstr>
      <vt:lpstr>Veți participa sau nu la referendumul din 20 octombrie 2024 cu privire la integrarea europeană a Republicii Moldova? </vt:lpstr>
      <vt:lpstr>În cazul în care veți participa la referendumul de integrare europeană a Republicii Moldova, cum veți vota?</vt:lpstr>
      <vt:lpstr>Dacă duminica viitoare ar avea loc un referendum și vi s-ar cere să votați cu privire la aderarea Republicii Moldova la Uniunea Europeană, dvs. ați vota pentru sau contra? </vt:lpstr>
      <vt:lpstr>În cazul in care veți participa la referendumul de integrare europeană a Republicii Moldova, cum veți vota? Numarul votantilor din datele de 2.7mln populație care ar putea vota (CEC) </vt:lpstr>
      <vt:lpstr>În opinia dvs., în ce măsură vă reprezintă personal următoarele instituții? </vt:lpstr>
      <vt:lpstr>Considerați că Președintele Republicii Moldova trebuie sau nu să publice informațiile despre veniturile sale?</vt:lpstr>
      <vt:lpstr>Considerați că Președintele Republicii Moldova trebuie să participe sau nu la dezbateri electorale organizate de posturile TV?</vt:lpstr>
      <vt:lpstr>Dacă duminica viitoare ar avea loc alegerile președintelui Republicii Moldova, dvs. ați vota? </vt:lpstr>
      <vt:lpstr>Dacă mâine ar avea loc alegerile președintelui Republicii Moldova, pe cine din următoare listă de politicieni ați intenționa să votați? </vt:lpstr>
      <vt:lpstr>În cazul în care candidatul dvs. favorit din anumite motive nu ar participa la alegeri, pe cine altcineva ați vota pentru funcția de Președinte al RM? </vt:lpstr>
      <vt:lpstr>Dacă teoretic va avea loc turul doi al alegerilor prezidențiale, pentru cine din următorii candidați ați vota?  Maia Sandu versus Alexandr Stoianoglo</vt:lpstr>
      <vt:lpstr>Dacă teoretic va avea loc turul doi al alegerilor prezidențiale, pentru cine din următorii candidați ați vota? Maia Sandu versus Alexandr Stoianoglo, recalculat la acei care vor participa la alegeri</vt:lpstr>
      <vt:lpstr>Dacă teoretic va avea loc turul doi al alegerilor prezidențiale, pentru cine din următorii candidați ați vota? Maia Sandu versus Renato Usatîi </vt:lpstr>
      <vt:lpstr>Dacă teoretic va avea loc turul doi al alegerilor prezidențiale, pentru cine din următorii candidați ați vota? Maia Sandu versus Irina Vlah</vt:lpstr>
      <vt:lpstr>Dacă teoretic va avea loc turul doi al alegerilor prezidențiale, pentru cine din următorii candidați ați vota? Maia Sandu versus Ion Chicu</vt:lpstr>
      <vt:lpstr>Câtă încredere aveți în următoarele formațiuni politice... </vt:lpstr>
      <vt:lpstr>Dacă duminica viitoare ar avea loc alegerile parlamentare, dvs. ați vota? </vt:lpstr>
      <vt:lpstr>Dacă mâine ar avea loc alegerile parlamentare, pentru ce formațiune politică ați vota? </vt:lpstr>
      <vt:lpstr>Dacă mâine ar avea loc alegerile parlamentare, pentru ce formațiune politică ați vota? Doar acei care au exprimat o voință</vt:lpstr>
      <vt:lpstr>Dar pentru care formațiune politică nu ați vota în niciun caz?</vt:lpstr>
      <vt:lpstr> </vt:lpstr>
      <vt:lpstr>Cum apreciați relațiile externe actuale ale Republicii Moldova cu următoarele state și entități? </vt:lpstr>
      <vt:lpstr>Câtă încredere aveți în următoarele personalități politice?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Arcadie Barbarosie</dc:creator>
  <cp:lastModifiedBy>Institutul Politici Publice</cp:lastModifiedBy>
  <cp:revision>20</cp:revision>
  <dcterms:created xsi:type="dcterms:W3CDTF">2024-10-12T14:00:16Z</dcterms:created>
  <dcterms:modified xsi:type="dcterms:W3CDTF">2024-10-17T10:51:45Z</dcterms:modified>
</cp:coreProperties>
</file>